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0" r:id="rId2"/>
  </p:sldMasterIdLst>
  <p:notesMasterIdLst>
    <p:notesMasterId r:id="rId43"/>
  </p:notesMasterIdLst>
  <p:handoutMasterIdLst>
    <p:handoutMasterId r:id="rId44"/>
  </p:handoutMasterIdLst>
  <p:sldIdLst>
    <p:sldId id="439" r:id="rId3"/>
    <p:sldId id="355" r:id="rId4"/>
    <p:sldId id="500" r:id="rId5"/>
    <p:sldId id="504" r:id="rId6"/>
    <p:sldId id="508" r:id="rId7"/>
    <p:sldId id="509" r:id="rId8"/>
    <p:sldId id="510" r:id="rId9"/>
    <p:sldId id="528" r:id="rId10"/>
    <p:sldId id="529" r:id="rId11"/>
    <p:sldId id="562" r:id="rId12"/>
    <p:sldId id="530" r:id="rId13"/>
    <p:sldId id="545" r:id="rId14"/>
    <p:sldId id="546" r:id="rId15"/>
    <p:sldId id="547" r:id="rId16"/>
    <p:sldId id="548" r:id="rId17"/>
    <p:sldId id="549" r:id="rId18"/>
    <p:sldId id="550" r:id="rId19"/>
    <p:sldId id="563" r:id="rId20"/>
    <p:sldId id="564" r:id="rId21"/>
    <p:sldId id="376" r:id="rId22"/>
    <p:sldId id="532" r:id="rId23"/>
    <p:sldId id="565" r:id="rId24"/>
    <p:sldId id="533" r:id="rId25"/>
    <p:sldId id="567" r:id="rId26"/>
    <p:sldId id="566" r:id="rId27"/>
    <p:sldId id="568" r:id="rId28"/>
    <p:sldId id="536" r:id="rId29"/>
    <p:sldId id="569" r:id="rId30"/>
    <p:sldId id="401" r:id="rId31"/>
    <p:sldId id="537" r:id="rId32"/>
    <p:sldId id="539" r:id="rId33"/>
    <p:sldId id="406" r:id="rId34"/>
    <p:sldId id="410" r:id="rId35"/>
    <p:sldId id="543" r:id="rId36"/>
    <p:sldId id="555" r:id="rId37"/>
    <p:sldId id="556" r:id="rId38"/>
    <p:sldId id="558" r:id="rId39"/>
    <p:sldId id="559" r:id="rId40"/>
    <p:sldId id="560" r:id="rId41"/>
    <p:sldId id="561" r:id="rId42"/>
  </p:sldIdLst>
  <p:sldSz cx="9144000" cy="6858000" type="screen4x3"/>
  <p:notesSz cx="6797675" cy="987266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B05CF3A2-7280-40EF-AB2C-0A3CAC0D4994}">
          <p14:sldIdLst>
            <p14:sldId id="439"/>
            <p14:sldId id="355"/>
            <p14:sldId id="500"/>
            <p14:sldId id="504"/>
            <p14:sldId id="508"/>
            <p14:sldId id="509"/>
            <p14:sldId id="510"/>
            <p14:sldId id="528"/>
            <p14:sldId id="529"/>
            <p14:sldId id="562"/>
            <p14:sldId id="530"/>
            <p14:sldId id="545"/>
            <p14:sldId id="546"/>
            <p14:sldId id="547"/>
            <p14:sldId id="548"/>
            <p14:sldId id="549"/>
            <p14:sldId id="550"/>
            <p14:sldId id="563"/>
            <p14:sldId id="564"/>
            <p14:sldId id="376"/>
            <p14:sldId id="532"/>
            <p14:sldId id="565"/>
            <p14:sldId id="533"/>
            <p14:sldId id="567"/>
            <p14:sldId id="566"/>
            <p14:sldId id="568"/>
            <p14:sldId id="536"/>
            <p14:sldId id="569"/>
            <p14:sldId id="401"/>
            <p14:sldId id="537"/>
            <p14:sldId id="539"/>
            <p14:sldId id="406"/>
            <p14:sldId id="410"/>
            <p14:sldId id="543"/>
          </p14:sldIdLst>
        </p14:section>
        <p14:section name="Abschnitt ohne Titel" id="{27E6B2C4-9D0B-48BC-B895-0F1C3B331C2E}">
          <p14:sldIdLst>
            <p14:sldId id="555"/>
            <p14:sldId id="556"/>
            <p14:sldId id="558"/>
            <p14:sldId id="559"/>
            <p14:sldId id="560"/>
            <p14:sldId id="561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ua" initials="ku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3B6C"/>
    <a:srgbClr val="4D4D4D"/>
    <a:srgbClr val="FF0000"/>
    <a:srgbClr val="F1A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07" autoAdjust="0"/>
    <p:restoredTop sz="85029" autoAdjust="0"/>
  </p:normalViewPr>
  <p:slideViewPr>
    <p:cSldViewPr snapToGrid="0" showGuides="1">
      <p:cViewPr>
        <p:scale>
          <a:sx n="105" d="100"/>
          <a:sy n="105" d="100"/>
        </p:scale>
        <p:origin x="-1061" y="797"/>
      </p:cViewPr>
      <p:guideLst>
        <p:guide orient="horz" pos="2500"/>
        <p:guide pos="6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46400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63" tIns="45432" rIns="90863" bIns="45432" numCol="1" anchor="t" anchorCtr="0" compatLnSpc="1">
            <a:prstTxWarp prst="textNoShape">
              <a:avLst/>
            </a:prstTxWarp>
          </a:bodyPr>
          <a:lstStyle>
            <a:lvl1pPr defTabSz="908843">
              <a:defRPr sz="1200" dirty="0"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63" tIns="45432" rIns="90863" bIns="45432" numCol="1" anchor="t" anchorCtr="0" compatLnSpc="1">
            <a:prstTxWarp prst="textNoShape">
              <a:avLst/>
            </a:prstTxWarp>
          </a:bodyPr>
          <a:lstStyle>
            <a:lvl1pPr algn="r" defTabSz="908843">
              <a:defRPr sz="1200" dirty="0"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9376900"/>
            <a:ext cx="2946400" cy="49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63" tIns="45432" rIns="90863" bIns="45432" numCol="1" anchor="b" anchorCtr="0" compatLnSpc="1">
            <a:prstTxWarp prst="textNoShape">
              <a:avLst/>
            </a:prstTxWarp>
          </a:bodyPr>
          <a:lstStyle>
            <a:lvl1pPr defTabSz="908843">
              <a:defRPr sz="1200" dirty="0"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76900"/>
            <a:ext cx="2946400" cy="49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63" tIns="45432" rIns="90863" bIns="45432" numCol="1" anchor="b" anchorCtr="0" compatLnSpc="1">
            <a:prstTxWarp prst="textNoShape">
              <a:avLst/>
            </a:prstTxWarp>
          </a:bodyPr>
          <a:lstStyle>
            <a:lvl1pPr algn="r" defTabSz="908843">
              <a:defRPr sz="1200"/>
            </a:lvl1pPr>
          </a:lstStyle>
          <a:p>
            <a:pPr>
              <a:defRPr/>
            </a:pPr>
            <a:fld id="{E09BD356-E535-4790-8A57-D759538CF67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76287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46400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63" tIns="45432" rIns="90863" bIns="45432" numCol="1" anchor="t" anchorCtr="0" compatLnSpc="1">
            <a:prstTxWarp prst="textNoShape">
              <a:avLst/>
            </a:prstTxWarp>
          </a:bodyPr>
          <a:lstStyle>
            <a:lvl1pPr defTabSz="908843">
              <a:defRPr sz="1200" dirty="0"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63" tIns="45432" rIns="90863" bIns="45432" numCol="1" anchor="t" anchorCtr="0" compatLnSpc="1">
            <a:prstTxWarp prst="textNoShape">
              <a:avLst/>
            </a:prstTxWarp>
          </a:bodyPr>
          <a:lstStyle>
            <a:lvl1pPr algn="r" defTabSz="908843">
              <a:defRPr sz="1200" dirty="0"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7125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2" y="4690819"/>
            <a:ext cx="5438775" cy="4441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63" tIns="45432" rIns="90863" bIns="454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376900"/>
            <a:ext cx="2946400" cy="49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63" tIns="45432" rIns="90863" bIns="45432" numCol="1" anchor="b" anchorCtr="0" compatLnSpc="1">
            <a:prstTxWarp prst="textNoShape">
              <a:avLst/>
            </a:prstTxWarp>
          </a:bodyPr>
          <a:lstStyle>
            <a:lvl1pPr defTabSz="908843">
              <a:defRPr sz="1200" dirty="0"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76900"/>
            <a:ext cx="2946400" cy="49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863" tIns="45432" rIns="90863" bIns="45432" numCol="1" anchor="b" anchorCtr="0" compatLnSpc="1">
            <a:prstTxWarp prst="textNoShape">
              <a:avLst/>
            </a:prstTxWarp>
          </a:bodyPr>
          <a:lstStyle>
            <a:lvl1pPr algn="r" defTabSz="908843">
              <a:defRPr sz="1200"/>
            </a:lvl1pPr>
          </a:lstStyle>
          <a:p>
            <a:pPr>
              <a:defRPr/>
            </a:pPr>
            <a:fld id="{AEE45E09-8836-4FDC-9BFF-DFBE556A79E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296865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884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37155" indent="-283521" defTabSz="9088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34085" indent="-226817" defTabSz="90884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87718" indent="-226817" defTabSz="90884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41352" indent="-226817" defTabSz="90884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94986" indent="-226817" defTabSz="9088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48620" indent="-226817" defTabSz="9088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02254" indent="-226817" defTabSz="9088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55888" indent="-226817" defTabSz="9088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390B74E-7744-4138-A5A8-8BA90705A57B}" type="slidenum">
              <a:rPr lang="de-DE" smtClean="0">
                <a:solidFill>
                  <a:prstClr val="black"/>
                </a:solidFill>
              </a:rPr>
              <a:pPr eaLnBrk="1" hangingPunct="1"/>
              <a:t>1</a:t>
            </a:fld>
            <a:endParaRPr lang="de-DE" dirty="0" smtClean="0">
              <a:solidFill>
                <a:prstClr val="black"/>
              </a:solidFill>
            </a:endParaRPr>
          </a:p>
        </p:txBody>
      </p:sp>
      <p:sp>
        <p:nvSpPr>
          <p:cNvPr id="27651" name="Rectangle 7"/>
          <p:cNvSpPr txBox="1">
            <a:spLocks noGrp="1" noChangeArrowheads="1"/>
          </p:cNvSpPr>
          <p:nvPr/>
        </p:nvSpPr>
        <p:spPr bwMode="auto">
          <a:xfrm>
            <a:off x="3849688" y="9376901"/>
            <a:ext cx="2946400" cy="494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845" tIns="45424" rIns="90845" bIns="45424" anchor="b"/>
          <a:lstStyle>
            <a:lvl1pPr defTabSz="91598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598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598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598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598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A3B2C428-6773-4EAE-AD58-7056BCCCA199}" type="slidenum">
              <a:rPr lang="en-US" sz="120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pPr algn="r" eaLnBrk="1" hangingPunct="1"/>
              <a:t>1</a:t>
            </a:fld>
            <a:endParaRPr lang="en-US" sz="12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276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1863" y="739775"/>
            <a:ext cx="4937125" cy="3703638"/>
          </a:xfrm>
          <a:ln/>
        </p:spPr>
      </p:sp>
      <p:sp>
        <p:nvSpPr>
          <p:cNvPr id="2765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845" tIns="45424" rIns="90845" bIns="45424"/>
          <a:lstStyle/>
          <a:p>
            <a:pPr eaLnBrk="1" hangingPunct="1"/>
            <a:endParaRPr lang="de-DE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E45E09-8836-4FDC-9BFF-DFBE556A79E4}" type="slidenum">
              <a:rPr lang="de-DE" smtClean="0"/>
              <a:pPr>
                <a:defRPr/>
              </a:pPr>
              <a:t>32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39026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E45E09-8836-4FDC-9BFF-DFBE556A79E4}" type="slidenum">
              <a:rPr lang="de-DE" smtClean="0"/>
              <a:pPr>
                <a:defRPr/>
              </a:pPr>
              <a:t>38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98586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E45E09-8836-4FDC-9BFF-DFBE556A79E4}" type="slidenum">
              <a:rPr lang="de-DE" smtClean="0">
                <a:solidFill>
                  <a:prstClr val="black"/>
                </a:solidFill>
              </a:rPr>
              <a:pPr>
                <a:defRPr/>
              </a:pPr>
              <a:t>40</a:t>
            </a:fld>
            <a:endParaRPr lang="de-D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846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/>
        </p:nvSpPr>
        <p:spPr bwMode="auto">
          <a:xfrm>
            <a:off x="431800" y="866775"/>
            <a:ext cx="8388350" cy="685800"/>
          </a:xfrm>
          <a:prstGeom prst="rect">
            <a:avLst/>
          </a:prstGeom>
        </p:spPr>
        <p:txBody>
          <a:bodyPr lIns="0" tIns="0" rIns="0" bIns="0" anchor="ctr"/>
          <a:lstStyle/>
          <a:p>
            <a:pPr eaLnBrk="0" hangingPunct="0">
              <a:lnSpc>
                <a:spcPct val="85000"/>
              </a:lnSpc>
            </a:pPr>
            <a:endParaRPr lang="de-DE" sz="3600" dirty="0">
              <a:latin typeface="StoneSans LT" pitchFamily="2" charset="0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/>
        </p:nvSpPr>
        <p:spPr bwMode="auto">
          <a:xfrm>
            <a:off x="431800" y="1773238"/>
            <a:ext cx="8388350" cy="4608512"/>
          </a:xfrm>
          <a:prstGeom prst="rect">
            <a:avLst/>
          </a:prstGeom>
        </p:spPr>
        <p:txBody>
          <a:bodyPr lIns="0" tIns="0" rIns="0" bIns="0"/>
          <a:lstStyle/>
          <a:p>
            <a:pPr marL="228600" indent="-228600" eaLnBrk="0" hangingPunct="0">
              <a:spcBef>
                <a:spcPct val="20000"/>
              </a:spcBef>
              <a:buClr>
                <a:srgbClr val="FFCC00"/>
              </a:buClr>
              <a:buFont typeface="Wingdings" pitchFamily="2" charset="2"/>
              <a:buChar char="§"/>
            </a:pPr>
            <a:endParaRPr lang="de-DE" sz="2800" dirty="0">
              <a:latin typeface="StoneSans LT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393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723063" y="866775"/>
            <a:ext cx="2097087" cy="55149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31800" y="866775"/>
            <a:ext cx="6138863" cy="551497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3976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3969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61392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31800" y="1773238"/>
            <a:ext cx="4117975" cy="4608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02175" y="1773238"/>
            <a:ext cx="4117975" cy="4608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105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929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827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651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39326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de-DE" noProof="0" dirty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56222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31800" y="867600"/>
            <a:ext cx="83883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 smtClean="0"/>
              <a:t>Klicken</a:t>
            </a:r>
            <a:r>
              <a:rPr lang="en-US" dirty="0" smtClean="0"/>
              <a:t> um Master </a:t>
            </a:r>
            <a:r>
              <a:rPr lang="en-US" dirty="0" err="1" smtClean="0"/>
              <a:t>Textstil</a:t>
            </a:r>
            <a:r>
              <a:rPr lang="en-US" dirty="0" smtClean="0"/>
              <a:t> </a:t>
            </a:r>
            <a:r>
              <a:rPr lang="en-US" dirty="0" err="1" smtClean="0"/>
              <a:t>zu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</p:txBody>
      </p:sp>
      <p:sp>
        <p:nvSpPr>
          <p:cNvPr id="1027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774800"/>
            <a:ext cx="8388350" cy="451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 smtClean="0"/>
              <a:t>Klicken</a:t>
            </a:r>
            <a:r>
              <a:rPr lang="en-US" dirty="0" smtClean="0"/>
              <a:t> um Master </a:t>
            </a:r>
            <a:r>
              <a:rPr lang="en-US" dirty="0" err="1" smtClean="0"/>
              <a:t>Textstil</a:t>
            </a:r>
            <a:r>
              <a:rPr lang="en-US" dirty="0" smtClean="0"/>
              <a:t> </a:t>
            </a:r>
            <a:r>
              <a:rPr lang="en-US" dirty="0" err="1" smtClean="0"/>
              <a:t>zu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2. </a:t>
            </a:r>
            <a:r>
              <a:rPr lang="en-US" dirty="0" err="1" smtClean="0"/>
              <a:t>Ebene</a:t>
            </a:r>
            <a:endParaRPr lang="en-US" dirty="0" smtClean="0"/>
          </a:p>
          <a:p>
            <a:pPr lvl="2"/>
            <a:r>
              <a:rPr lang="en-US" dirty="0" smtClean="0"/>
              <a:t>3. </a:t>
            </a:r>
            <a:r>
              <a:rPr lang="en-US" dirty="0" err="1" smtClean="0"/>
              <a:t>Ebene</a:t>
            </a:r>
            <a:endParaRPr lang="en-US" dirty="0" smtClean="0"/>
          </a:p>
          <a:p>
            <a:pPr lvl="3"/>
            <a:r>
              <a:rPr lang="en-US" dirty="0" smtClean="0"/>
              <a:t>4. </a:t>
            </a:r>
            <a:r>
              <a:rPr lang="en-US" dirty="0" err="1" smtClean="0"/>
              <a:t>Ebene</a:t>
            </a:r>
            <a:endParaRPr lang="en-US" dirty="0" smtClean="0"/>
          </a:p>
          <a:p>
            <a:pPr lvl="4"/>
            <a:r>
              <a:rPr lang="en-US" dirty="0" smtClean="0"/>
              <a:t>5. </a:t>
            </a:r>
            <a:r>
              <a:rPr lang="en-US" dirty="0" err="1" smtClean="0"/>
              <a:t>Ebene</a:t>
            </a:r>
            <a:endParaRPr lang="en-US" dirty="0" smtClean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42761" y="278390"/>
            <a:ext cx="848639" cy="3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720" y="270040"/>
            <a:ext cx="1174095" cy="325836"/>
          </a:xfrm>
          <a:prstGeom prst="rect">
            <a:avLst/>
          </a:prstGeom>
        </p:spPr>
      </p:pic>
      <p:sp>
        <p:nvSpPr>
          <p:cNvPr id="11" name="Text Box 35"/>
          <p:cNvSpPr txBox="1">
            <a:spLocks noChangeArrowheads="1"/>
          </p:cNvSpPr>
          <p:nvPr/>
        </p:nvSpPr>
        <p:spPr bwMode="auto">
          <a:xfrm>
            <a:off x="8451850" y="6495886"/>
            <a:ext cx="38100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A7FD9599-B766-48CD-AD6A-C426C44B0D6D}" type="slidenum">
              <a:rPr lang="en-US" sz="1000" smtClean="0">
                <a:solidFill>
                  <a:srgbClr val="777777"/>
                </a:solidFill>
                <a:latin typeface="Arial" pitchFamily="34" charset="0"/>
                <a:cs typeface="Arial" pitchFamily="34" charset="0"/>
              </a:rPr>
              <a:pPr algn="r" eaLnBrk="1" hangingPunct="1">
                <a:defRPr/>
              </a:pPr>
              <a:t>‹Nr.›</a:t>
            </a:fld>
            <a:endParaRPr lang="en-US" sz="1000" dirty="0" smtClean="0">
              <a:solidFill>
                <a:srgbClr val="777777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16" r:id="rId2"/>
    <p:sldLayoutId id="2147483815" r:id="rId3"/>
    <p:sldLayoutId id="2147483814" r:id="rId4"/>
    <p:sldLayoutId id="2147483813" r:id="rId5"/>
    <p:sldLayoutId id="2147483812" r:id="rId6"/>
    <p:sldLayoutId id="2147483811" r:id="rId7"/>
    <p:sldLayoutId id="2147483810" r:id="rId8"/>
    <p:sldLayoutId id="2147483809" r:id="rId9"/>
    <p:sldLayoutId id="2147483808" r:id="rId10"/>
    <p:sldLayoutId id="2147483807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StoneSans LT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StoneSans LT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StoneSans LT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StoneSans LT" pitchFamily="2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StoneSans LT" pitchFamily="2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StoneSans LT" pitchFamily="2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StoneSans LT" pitchFamily="2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StoneSans LT" pitchFamily="2" charset="0"/>
        </a:defRPr>
      </a:lvl9pPr>
    </p:titleStyle>
    <p:bodyStyle>
      <a:lvl1pPr marL="265113" indent="-265113" algn="l" rtl="0" eaLnBrk="1" fontAlgn="base" hangingPunct="1">
        <a:spcBef>
          <a:spcPct val="20000"/>
        </a:spcBef>
        <a:spcAft>
          <a:spcPct val="0"/>
        </a:spcAft>
        <a:buClr>
          <a:srgbClr val="0B3B6C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42925" indent="-277813" algn="l" rtl="0" eaLnBrk="1" fontAlgn="base" hangingPunct="1">
        <a:spcBef>
          <a:spcPct val="20000"/>
        </a:spcBef>
        <a:spcAft>
          <a:spcPct val="0"/>
        </a:spcAft>
        <a:buClr>
          <a:srgbClr val="0B3B6C"/>
        </a:buClr>
        <a:buFont typeface="Wingdings" panose="05000000000000000000" pitchFamily="2" charset="2"/>
        <a:buChar char="§"/>
        <a:defRPr sz="26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808038" indent="-265113" algn="l" rtl="0" eaLnBrk="1" fontAlgn="base" hangingPunct="1">
        <a:spcBef>
          <a:spcPct val="20000"/>
        </a:spcBef>
        <a:spcAft>
          <a:spcPct val="0"/>
        </a:spcAft>
        <a:buClr>
          <a:srgbClr val="0B3B6C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itchFamily="34" charset="0"/>
          <a:cs typeface="Arial" pitchFamily="34" charset="0"/>
        </a:defRPr>
      </a:lvl3pPr>
      <a:lvl4pPr marL="1073150" indent="-265113" algn="l" rtl="0" eaLnBrk="1" fontAlgn="base" hangingPunct="1">
        <a:spcBef>
          <a:spcPct val="20000"/>
        </a:spcBef>
        <a:spcAft>
          <a:spcPct val="0"/>
        </a:spcAft>
        <a:buClr>
          <a:srgbClr val="0B3B6C"/>
        </a:buClr>
        <a:buFont typeface="Wingdings" panose="05000000000000000000" pitchFamily="2" charset="2"/>
        <a:buChar char="§"/>
        <a:defRPr sz="2200">
          <a:solidFill>
            <a:schemeClr val="tx1"/>
          </a:solidFill>
          <a:latin typeface="Arial" pitchFamily="34" charset="0"/>
          <a:cs typeface="Arial" pitchFamily="34" charset="0"/>
        </a:defRPr>
      </a:lvl4pPr>
      <a:lvl5pPr marL="1339850" indent="-266700" algn="l" rtl="0" eaLnBrk="1" fontAlgn="base" hangingPunct="1">
        <a:spcBef>
          <a:spcPct val="20000"/>
        </a:spcBef>
        <a:spcAft>
          <a:spcPct val="0"/>
        </a:spcAft>
        <a:buClr>
          <a:srgbClr val="0B3B6C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2400300" indent="-228600" algn="l" rtl="0" eaLnBrk="1" fontAlgn="base" hangingPunct="1">
        <a:spcBef>
          <a:spcPct val="20000"/>
        </a:spcBef>
        <a:spcAft>
          <a:spcPct val="0"/>
        </a:spcAft>
        <a:buClr>
          <a:srgbClr val="FFCC00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6pPr>
      <a:lvl7pPr marL="2857500" indent="-228600" algn="l" rtl="0" eaLnBrk="1" fontAlgn="base" hangingPunct="1">
        <a:spcBef>
          <a:spcPct val="20000"/>
        </a:spcBef>
        <a:spcAft>
          <a:spcPct val="0"/>
        </a:spcAft>
        <a:buClr>
          <a:srgbClr val="FFCC00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7pPr>
      <a:lvl8pPr marL="3314700" indent="-228600" algn="l" rtl="0" eaLnBrk="1" fontAlgn="base" hangingPunct="1">
        <a:spcBef>
          <a:spcPct val="20000"/>
        </a:spcBef>
        <a:spcAft>
          <a:spcPct val="0"/>
        </a:spcAft>
        <a:buClr>
          <a:srgbClr val="FFCC00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8pPr>
      <a:lvl9pPr marL="3771900" indent="-228600" algn="l" rtl="0" eaLnBrk="1" fontAlgn="base" hangingPunct="1">
        <a:spcBef>
          <a:spcPct val="20000"/>
        </a:spcBef>
        <a:spcAft>
          <a:spcPct val="0"/>
        </a:spcAft>
        <a:buClr>
          <a:srgbClr val="FFCC00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google.com/imgres?imgurl=https://www.azubiyo.de/bilder/unternehmen/logoV2_3rpg4bfvu500e_jg3r_172_172.png&amp;imgrefurl=https://www.azubiyo.de/stellenanzeigen/ausbildung-kaufmann-m-w-d-im-e-commerce-_cecebabodywear_cffc7885/&amp;docid=D-FMNAzG1WKbcM&amp;tbnid=Owbt5YEhbSc75M:&amp;vet=1&amp;w=172&amp;h=172&amp;bih=714&amp;biw=1536&amp;ved=0ahUKEwiJl-yBmM7iAhWCbVAKHRs8B8IQMwhTKBAwEA&amp;iact=c&amp;ictx=1" TargetMode="Externa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eise.de/ct/zcontent/14/26-hocmsmeta/1417991475696213/contentimages/image-1416818873287495.jpg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eise.de/select/ct/2018/12/1528066716941653/contentimages/image-1526623787217683.jpg" TargetMode="External"/><Relationship Id="rId2" Type="http://schemas.openxmlformats.org/officeDocument/2006/relationships/hyperlink" Target="https://www.heise.de/ct/zcontent/14/26-hocmsmeta/1417991475696213/contentimages/image-1416818873287495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6"/>
          <p:cNvSpPr>
            <a:spLocks noChangeArrowheads="1"/>
          </p:cNvSpPr>
          <p:nvPr/>
        </p:nvSpPr>
        <p:spPr bwMode="auto">
          <a:xfrm>
            <a:off x="-88900" y="-114300"/>
            <a:ext cx="9359900" cy="1378400"/>
          </a:xfrm>
          <a:prstGeom prst="rect">
            <a:avLst/>
          </a:prstGeom>
          <a:solidFill>
            <a:schemeClr val="bg1"/>
          </a:solidFill>
          <a:ln w="0">
            <a:noFill/>
            <a:miter lim="800000"/>
            <a:headEnd/>
            <a:tailEnd/>
          </a:ln>
          <a:extLst/>
        </p:spPr>
        <p:txBody>
          <a:bodyPr wrap="none" anchor="ctr"/>
          <a:lstStyle/>
          <a:p>
            <a:endParaRPr lang="de-DE" sz="2400" dirty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32000" y="4608513"/>
            <a:ext cx="8420100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 sz="1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000"/>
              </a:lnSpc>
            </a:pPr>
            <a:endParaRPr lang="en-US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2" b="4392"/>
          <a:stretch/>
        </p:blipFill>
        <p:spPr bwMode="auto">
          <a:xfrm>
            <a:off x="0" y="1264099"/>
            <a:ext cx="9144000" cy="301486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</p:pic>
      <p:sp>
        <p:nvSpPr>
          <p:cNvPr id="14" name="Rechteck 13"/>
          <p:cNvSpPr/>
          <p:nvPr/>
        </p:nvSpPr>
        <p:spPr>
          <a:xfrm>
            <a:off x="0" y="3657600"/>
            <a:ext cx="9144000" cy="621362"/>
          </a:xfrm>
          <a:prstGeom prst="rect">
            <a:avLst/>
          </a:prstGeom>
          <a:solidFill>
            <a:srgbClr val="0B3B6C">
              <a:alpha val="95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317500" y="3799113"/>
            <a:ext cx="7200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solidFill>
                  <a:srgbClr val="FFFFFF"/>
                </a:solidFill>
              </a:rPr>
              <a:t>Unternehmer beraten Unternehmer.</a:t>
            </a:r>
            <a:endParaRPr lang="de-DE" sz="1600" b="1" dirty="0">
              <a:solidFill>
                <a:srgbClr val="FFFFFF"/>
              </a:solidFill>
            </a:endParaRP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206375" y="6311900"/>
            <a:ext cx="8794750" cy="431800"/>
          </a:xfrm>
          <a:prstGeom prst="rect">
            <a:avLst/>
          </a:prstGeom>
          <a:solidFill>
            <a:schemeClr val="bg1"/>
          </a:solidFill>
          <a:ln w="0">
            <a:noFill/>
            <a:miter lim="800000"/>
            <a:headEnd/>
            <a:tailEnd/>
          </a:ln>
          <a:extLst/>
        </p:spPr>
        <p:txBody>
          <a:bodyPr wrap="none" anchor="ctr"/>
          <a:lstStyle/>
          <a:p>
            <a:endParaRPr lang="de-DE" sz="2400" dirty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23711" y="521930"/>
            <a:ext cx="848639" cy="3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620" y="513580"/>
            <a:ext cx="1174095" cy="325836"/>
          </a:xfrm>
          <a:prstGeom prst="rect">
            <a:avLst/>
          </a:prstGeom>
        </p:spPr>
      </p:pic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317500" y="4537076"/>
            <a:ext cx="8420100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de-DE" sz="1400" dirty="0" smtClean="0">
              <a:solidFill>
                <a:srgbClr val="0B3B6C"/>
              </a:solidFill>
              <a:latin typeface="Arial" pitchFamily="34" charset="0"/>
              <a:cs typeface="Arial" pitchFamily="34" charset="0"/>
            </a:endParaRPr>
          </a:p>
          <a:p>
            <a:r>
              <a:rPr lang="de-DE" dirty="0" smtClean="0">
                <a:solidFill>
                  <a:srgbClr val="0B3B6C"/>
                </a:solidFill>
                <a:latin typeface="Arial" pitchFamily="34" charset="0"/>
                <a:cs typeface="Arial" pitchFamily="34" charset="0"/>
              </a:rPr>
              <a:t>Datenschutzrechtliche Betrachtung der Digitalisierung</a:t>
            </a:r>
            <a:endParaRPr lang="en-US" dirty="0">
              <a:solidFill>
                <a:srgbClr val="0B3B6C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000"/>
              </a:lnSpc>
            </a:pPr>
            <a:endParaRPr lang="en-US" dirty="0">
              <a:solidFill>
                <a:srgbClr val="0B3B6C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000"/>
              </a:lnSpc>
            </a:pPr>
            <a:r>
              <a:rPr lang="en-US" sz="1400" dirty="0" err="1" smtClean="0">
                <a:solidFill>
                  <a:srgbClr val="0B3B6C"/>
                </a:solidFill>
                <a:latin typeface="Arial" pitchFamily="34" charset="0"/>
                <a:cs typeface="Arial" pitchFamily="34" charset="0"/>
              </a:rPr>
              <a:t>Pfullingen</a:t>
            </a:r>
            <a:r>
              <a:rPr lang="en-US" sz="1400" smtClean="0">
                <a:solidFill>
                  <a:srgbClr val="0B3B6C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400" smtClean="0">
                <a:solidFill>
                  <a:srgbClr val="0B3B6C"/>
                </a:solidFill>
                <a:latin typeface="Arial" pitchFamily="34" charset="0"/>
                <a:cs typeface="Arial" pitchFamily="34" charset="0"/>
              </a:rPr>
              <a:t>14.01.2020</a:t>
            </a:r>
            <a:endParaRPr lang="en-US" sz="1400" dirty="0">
              <a:solidFill>
                <a:srgbClr val="0B3B6C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000"/>
              </a:lnSpc>
            </a:pPr>
            <a:r>
              <a:rPr lang="en-US" sz="1400" dirty="0">
                <a:solidFill>
                  <a:srgbClr val="0B3B6C"/>
                </a:solidFill>
                <a:latin typeface="Arial" pitchFamily="34" charset="0"/>
                <a:cs typeface="Arial" pitchFamily="34" charset="0"/>
              </a:rPr>
              <a:t>Dr. Anke </a:t>
            </a:r>
            <a:r>
              <a:rPr lang="en-US" sz="1400" dirty="0" smtClean="0">
                <a:solidFill>
                  <a:srgbClr val="0B3B6C"/>
                </a:solidFill>
                <a:latin typeface="Arial" pitchFamily="34" charset="0"/>
                <a:cs typeface="Arial" pitchFamily="34" charset="0"/>
              </a:rPr>
              <a:t>Thiedemann</a:t>
            </a:r>
            <a:endParaRPr lang="en-US" sz="1400" dirty="0">
              <a:solidFill>
                <a:srgbClr val="0B3B6C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000"/>
              </a:lnSpc>
            </a:pPr>
            <a:endParaRPr lang="en-US" sz="1400" dirty="0">
              <a:solidFill>
                <a:srgbClr val="0B3B6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AutoShape 2" descr="Bildergebnis für ceceba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" name="AutoShape 5" descr="Ähnliches Foto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1016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" name="AutoShape 2" descr="Bildergebnis für datenschutz digitalisierun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" name="AutoShape 4" descr="Bildergebnis für datenschutz digitalisierung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813" y="1264100"/>
            <a:ext cx="5003187" cy="239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309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74332" y="221788"/>
            <a:ext cx="727646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Clr>
                <a:schemeClr val="accent2"/>
              </a:buClr>
              <a:tabLst>
                <a:tab pos="265113" algn="l"/>
              </a:tabLst>
            </a:pPr>
            <a:r>
              <a:rPr lang="de-DE" b="1" dirty="0" smtClean="0"/>
              <a:t>I. Fallübersicht</a:t>
            </a:r>
            <a:r>
              <a:rPr lang="de-DE" b="1" dirty="0"/>
              <a:t>: EuGH-Urteil Fashion ID (29.07.2019)</a:t>
            </a:r>
          </a:p>
          <a:p>
            <a:pPr>
              <a:buClr>
                <a:schemeClr val="accent2"/>
              </a:buClr>
              <a:tabLst>
                <a:tab pos="265113" algn="l"/>
              </a:tabLst>
            </a:pPr>
            <a:endParaRPr lang="de-DE" dirty="0"/>
          </a:p>
          <a:p>
            <a:pPr>
              <a:buClr>
                <a:schemeClr val="accent2"/>
              </a:buClr>
              <a:tabLst>
                <a:tab pos="265113" algn="l"/>
              </a:tabLst>
            </a:pPr>
            <a:endParaRPr lang="de-DE" dirty="0"/>
          </a:p>
        </p:txBody>
      </p:sp>
      <p:sp>
        <p:nvSpPr>
          <p:cNvPr id="3" name="Inhaltsplatzhalter 2"/>
          <p:cNvSpPr txBox="1">
            <a:spLocks/>
          </p:cNvSpPr>
          <p:nvPr/>
        </p:nvSpPr>
        <p:spPr>
          <a:xfrm>
            <a:off x="355600" y="990000"/>
            <a:ext cx="8388350" cy="5201536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42925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8038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073150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3985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400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6pPr>
            <a:lvl7pPr marL="2857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7pPr>
            <a:lvl8pPr marL="3314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8pPr>
            <a:lvl9pPr marL="3771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9pPr>
          </a:lstStyle>
          <a:p>
            <a:pPr marL="265112" lvl="1" indent="0">
              <a:buNone/>
            </a:pPr>
            <a:endParaRPr lang="de-DE" sz="2800" kern="0" dirty="0" smtClean="0"/>
          </a:p>
          <a:p>
            <a:pPr marL="265112" lvl="1" indent="0">
              <a:buNone/>
            </a:pPr>
            <a:endParaRPr lang="de-DE" sz="2800" kern="0" dirty="0"/>
          </a:p>
        </p:txBody>
      </p:sp>
      <p:sp>
        <p:nvSpPr>
          <p:cNvPr id="7" name="AutoShape 6" descr="Bildergebnis für eugh facebook fanpages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8" name="AutoShape 8" descr="Bildergebnis für eugh facebook fanpages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715" y="2015303"/>
            <a:ext cx="6805708" cy="3818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042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74332" y="241300"/>
            <a:ext cx="727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Clr>
                <a:schemeClr val="accent2"/>
              </a:buClr>
              <a:tabLst>
                <a:tab pos="265113" algn="l"/>
              </a:tabLst>
            </a:pPr>
            <a:r>
              <a:rPr lang="de-DE" dirty="0" smtClean="0"/>
              <a:t>I. </a:t>
            </a:r>
            <a:r>
              <a:rPr lang="de-DE" dirty="0" err="1" smtClean="0"/>
              <a:t>Fallübersicht:</a:t>
            </a:r>
            <a:r>
              <a:rPr lang="de-DE" dirty="0" err="1">
                <a:solidFill>
                  <a:srgbClr val="000000"/>
                </a:solidFill>
              </a:rPr>
              <a:t>EuGH-Urteil</a:t>
            </a:r>
            <a:r>
              <a:rPr lang="de-DE" dirty="0">
                <a:solidFill>
                  <a:srgbClr val="000000"/>
                </a:solidFill>
              </a:rPr>
              <a:t> Planet49 (01.10.2019) </a:t>
            </a:r>
          </a:p>
          <a:p>
            <a:pPr>
              <a:buClr>
                <a:schemeClr val="accent2"/>
              </a:buClr>
              <a:tabLst>
                <a:tab pos="265113" algn="l"/>
              </a:tabLst>
            </a:pPr>
            <a:endParaRPr lang="de-DE" dirty="0"/>
          </a:p>
        </p:txBody>
      </p:sp>
      <p:sp>
        <p:nvSpPr>
          <p:cNvPr id="3" name="Inhaltsplatzhalter 2"/>
          <p:cNvSpPr txBox="1">
            <a:spLocks/>
          </p:cNvSpPr>
          <p:nvPr/>
        </p:nvSpPr>
        <p:spPr>
          <a:xfrm>
            <a:off x="355600" y="990000"/>
            <a:ext cx="8388350" cy="5201536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42925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8038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073150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3985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400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6pPr>
            <a:lvl7pPr marL="2857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7pPr>
            <a:lvl8pPr marL="3314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8pPr>
            <a:lvl9pPr marL="3771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9pPr>
          </a:lstStyle>
          <a:p>
            <a:pPr marL="265112" lvl="1" indent="0">
              <a:buNone/>
            </a:pPr>
            <a:endParaRPr lang="de-DE" sz="2800" kern="0" dirty="0" smtClean="0"/>
          </a:p>
          <a:p>
            <a:pPr marL="265112" lvl="1" indent="0">
              <a:buNone/>
            </a:pPr>
            <a:endParaRPr lang="de-DE" sz="2800" kern="0" dirty="0"/>
          </a:p>
        </p:txBody>
      </p:sp>
      <p:sp>
        <p:nvSpPr>
          <p:cNvPr id="7" name="AutoShape 6" descr="Bildergebnis für eugh facebook fanpages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8" name="AutoShape 8" descr="Bildergebnis für eugh facebook fanpages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" name="AutoShape 2" descr="Bildergebnis für eugh fashion id"/>
          <p:cNvSpPr>
            <a:spLocks noChangeAspect="1" noChangeArrowheads="1"/>
          </p:cNvSpPr>
          <p:nvPr/>
        </p:nvSpPr>
        <p:spPr bwMode="auto">
          <a:xfrm>
            <a:off x="3683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5" name="AutoShape 4" descr="Bildergebnis für eugh fashion id"/>
          <p:cNvSpPr>
            <a:spLocks noChangeAspect="1" noChangeArrowheads="1"/>
          </p:cNvSpPr>
          <p:nvPr/>
        </p:nvSpPr>
        <p:spPr bwMode="auto">
          <a:xfrm>
            <a:off x="520700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158" y="1377730"/>
            <a:ext cx="6519291" cy="3658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840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58774" y="222250"/>
            <a:ext cx="72764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58775" indent="-358775">
              <a:tabLst>
                <a:tab pos="358775" algn="l"/>
              </a:tabLst>
            </a:pPr>
            <a:r>
              <a:rPr lang="de-DE" dirty="0"/>
              <a:t>I. Fallübersicht</a:t>
            </a:r>
            <a:endParaRPr lang="de-DE" dirty="0">
              <a:solidFill>
                <a:srgbClr val="00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64" y="1320800"/>
            <a:ext cx="7908227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732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58774" y="222250"/>
            <a:ext cx="72764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58775" indent="-358775">
              <a:tabLst>
                <a:tab pos="358775" algn="l"/>
              </a:tabLst>
            </a:pPr>
            <a:r>
              <a:rPr lang="de-DE" dirty="0"/>
              <a:t>I. Fallübersicht</a:t>
            </a:r>
            <a:endParaRPr lang="de-DE" dirty="0">
              <a:solidFill>
                <a:srgbClr val="00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61" y="1046480"/>
            <a:ext cx="8396792" cy="4805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508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58774" y="222250"/>
            <a:ext cx="72764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58775" indent="-358775">
              <a:tabLst>
                <a:tab pos="358775" algn="l"/>
              </a:tabLst>
            </a:pPr>
            <a:r>
              <a:rPr lang="de-DE" dirty="0"/>
              <a:t>I. Fallübersicht</a:t>
            </a:r>
            <a:endParaRPr lang="de-DE" dirty="0">
              <a:solidFill>
                <a:srgbClr val="00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78" y="1198880"/>
            <a:ext cx="8123482" cy="4643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801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58774" y="222250"/>
            <a:ext cx="72764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265113" algn="l"/>
              </a:tabLst>
            </a:pPr>
            <a:r>
              <a:rPr lang="de-DE" dirty="0"/>
              <a:t>I. Fallübersicht </a:t>
            </a:r>
            <a:endParaRPr lang="de-DE" dirty="0">
              <a:solidFill>
                <a:srgbClr val="00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37" y="1280160"/>
            <a:ext cx="7812257" cy="44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7933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58774" y="222250"/>
            <a:ext cx="727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265113" algn="l"/>
              </a:tabLst>
            </a:pPr>
            <a:r>
              <a:rPr lang="de-DE" dirty="0"/>
              <a:t>I. Fallübersicht</a:t>
            </a:r>
            <a:endParaRPr lang="de-DE" dirty="0">
              <a:solidFill>
                <a:srgbClr val="000000"/>
              </a:solidFill>
            </a:endParaRPr>
          </a:p>
          <a:p>
            <a:pPr marL="358775" indent="-358775">
              <a:tabLst>
                <a:tab pos="358775" algn="l"/>
              </a:tabLst>
            </a:pPr>
            <a:endParaRPr lang="de-DE" dirty="0">
              <a:solidFill>
                <a:srgbClr val="00000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62" y="1229360"/>
            <a:ext cx="7769373" cy="4409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851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58774" y="222250"/>
            <a:ext cx="727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265113" algn="l"/>
              </a:tabLst>
            </a:pPr>
            <a:r>
              <a:rPr lang="de-DE" dirty="0"/>
              <a:t>I. Fallübersicht</a:t>
            </a:r>
            <a:endParaRPr lang="de-DE" dirty="0">
              <a:solidFill>
                <a:srgbClr val="000000"/>
              </a:solidFill>
            </a:endParaRPr>
          </a:p>
          <a:p>
            <a:pPr marL="358775" indent="-358775">
              <a:tabLst>
                <a:tab pos="358775" algn="l"/>
              </a:tabLst>
            </a:pPr>
            <a:endParaRPr lang="de-DE" dirty="0">
              <a:solidFill>
                <a:srgbClr val="00000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64" y="696685"/>
            <a:ext cx="8562058" cy="537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864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58774" y="222250"/>
            <a:ext cx="727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265113" algn="l"/>
              </a:tabLst>
            </a:pPr>
            <a:r>
              <a:rPr lang="de-DE" dirty="0"/>
              <a:t>I. Fallübersicht</a:t>
            </a:r>
            <a:endParaRPr lang="de-DE" dirty="0">
              <a:solidFill>
                <a:srgbClr val="000000"/>
              </a:solidFill>
            </a:endParaRPr>
          </a:p>
          <a:p>
            <a:pPr marL="358775" indent="-358775">
              <a:tabLst>
                <a:tab pos="358775" algn="l"/>
              </a:tabLst>
            </a:pPr>
            <a:endParaRPr lang="de-DE" dirty="0">
              <a:solidFill>
                <a:srgbClr val="00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1637066"/>
            <a:ext cx="6367972" cy="435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580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58774" y="222250"/>
            <a:ext cx="727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265113" algn="l"/>
              </a:tabLst>
            </a:pPr>
            <a:r>
              <a:rPr lang="de-DE" dirty="0"/>
              <a:t>I. Fallübersicht</a:t>
            </a:r>
            <a:endParaRPr lang="de-DE" dirty="0">
              <a:solidFill>
                <a:srgbClr val="000000"/>
              </a:solidFill>
            </a:endParaRPr>
          </a:p>
          <a:p>
            <a:pPr marL="358775" indent="-358775">
              <a:tabLst>
                <a:tab pos="358775" algn="l"/>
              </a:tabLst>
            </a:pPr>
            <a:endParaRPr lang="de-DE" dirty="0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50" y="1270000"/>
            <a:ext cx="6845300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665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431800" y="867600"/>
            <a:ext cx="8388350" cy="6858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StoneSans LT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StoneSans LT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StoneSans LT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StoneSans LT" pitchFamily="2" charset="0"/>
              </a:defRPr>
            </a:lvl5pPr>
            <a:lvl6pPr marL="4572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StoneSans LT" pitchFamily="2" charset="0"/>
              </a:defRPr>
            </a:lvl6pPr>
            <a:lvl7pPr marL="9144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StoneSans LT" pitchFamily="2" charset="0"/>
              </a:defRPr>
            </a:lvl7pPr>
            <a:lvl8pPr marL="13716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StoneSans LT" pitchFamily="2" charset="0"/>
              </a:defRPr>
            </a:lvl8pPr>
            <a:lvl9pPr marL="18288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StoneSans LT" pitchFamily="2" charset="0"/>
              </a:defRPr>
            </a:lvl9pPr>
          </a:lstStyle>
          <a:p>
            <a:r>
              <a:rPr lang="de-DE" kern="0" smtClean="0"/>
              <a:t>Agenda</a:t>
            </a:r>
            <a:endParaRPr lang="de-DE" kern="0" dirty="0"/>
          </a:p>
        </p:txBody>
      </p:sp>
      <p:sp>
        <p:nvSpPr>
          <p:cNvPr id="3" name="Inhaltsplatzhalter 2"/>
          <p:cNvSpPr txBox="1">
            <a:spLocks/>
          </p:cNvSpPr>
          <p:nvPr/>
        </p:nvSpPr>
        <p:spPr>
          <a:xfrm>
            <a:off x="431800" y="1774800"/>
            <a:ext cx="8388350" cy="4513262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42925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8038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073150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3985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400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6pPr>
            <a:lvl7pPr marL="2857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7pPr>
            <a:lvl8pPr marL="3314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8pPr>
            <a:lvl9pPr marL="3771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9pPr>
          </a:lstStyle>
          <a:p>
            <a:pPr marL="836612" lvl="1" indent="-571500">
              <a:buClrTx/>
              <a:buFont typeface="+mj-lt"/>
              <a:buAutoNum type="romanUcPeriod"/>
            </a:pPr>
            <a:r>
              <a:rPr lang="de-DE" sz="2000" kern="0" dirty="0" smtClean="0"/>
              <a:t>Fallübersicht</a:t>
            </a:r>
          </a:p>
          <a:p>
            <a:pPr marL="836612" lvl="1" indent="-571500">
              <a:buClrTx/>
              <a:buFont typeface="+mj-lt"/>
              <a:buAutoNum type="romanUcPeriod"/>
            </a:pPr>
            <a:r>
              <a:rPr lang="de-DE" sz="2000" kern="0" dirty="0" smtClean="0"/>
              <a:t>Datenschutzrechtliche Pflichten</a:t>
            </a:r>
            <a:endParaRPr lang="de-DE" sz="2000" kern="0" dirty="0"/>
          </a:p>
          <a:p>
            <a:pPr marL="836612" lvl="1" indent="-571500">
              <a:buClrTx/>
              <a:buFont typeface="+mj-lt"/>
              <a:buAutoNum type="romanUcPeriod"/>
            </a:pPr>
            <a:r>
              <a:rPr lang="de-DE" sz="2000" kern="0" dirty="0" smtClean="0"/>
              <a:t>IT-Sicherheit</a:t>
            </a:r>
            <a:endParaRPr lang="de-DE" sz="2000" kern="0" dirty="0"/>
          </a:p>
          <a:p>
            <a:pPr marL="836612" lvl="1" indent="-571500">
              <a:buClrTx/>
              <a:buFont typeface="+mj-lt"/>
              <a:buAutoNum type="romanUcPeriod"/>
            </a:pPr>
            <a:r>
              <a:rPr lang="de-DE" sz="2000" kern="0" dirty="0" smtClean="0"/>
              <a:t>Meldepflicht von Datenpannen</a:t>
            </a:r>
          </a:p>
          <a:p>
            <a:pPr marL="836612" lvl="1" indent="-571500">
              <a:buClrTx/>
              <a:buFont typeface="+mj-lt"/>
              <a:buAutoNum type="romanUcPeriod"/>
            </a:pPr>
            <a:r>
              <a:rPr lang="de-DE" sz="2000" kern="0" dirty="0" smtClean="0"/>
              <a:t>Informationspflichten/Auskunftsrecht</a:t>
            </a:r>
            <a:endParaRPr lang="de-DE" sz="2000" kern="0" dirty="0"/>
          </a:p>
          <a:p>
            <a:pPr marL="836612" lvl="1" indent="-571500">
              <a:buClrTx/>
              <a:buFont typeface="+mj-lt"/>
              <a:buAutoNum type="romanUcPeriod"/>
            </a:pPr>
            <a:r>
              <a:rPr lang="de-DE" sz="2000" kern="0" dirty="0"/>
              <a:t>Einwilligung DSGVO-konform </a:t>
            </a:r>
            <a:r>
              <a:rPr lang="de-DE" sz="2000" kern="0" dirty="0" smtClean="0"/>
              <a:t>einholen</a:t>
            </a:r>
            <a:endParaRPr lang="de-DE" sz="2000" kern="0" dirty="0"/>
          </a:p>
          <a:p>
            <a:pPr marL="836612" lvl="1" indent="-571500">
              <a:buClrTx/>
              <a:buFont typeface="+mj-lt"/>
              <a:buAutoNum type="romanUcPeriod"/>
            </a:pPr>
            <a:r>
              <a:rPr lang="de-DE" sz="2000" kern="0" dirty="0" smtClean="0"/>
              <a:t>Exkurs: datenschutzkonforme Gestaltung von Webseiten</a:t>
            </a:r>
          </a:p>
          <a:p>
            <a:pPr marL="836612" lvl="1" indent="-571500">
              <a:buClrTx/>
              <a:buFont typeface="+mj-lt"/>
              <a:buAutoNum type="romanUcPeriod"/>
            </a:pPr>
            <a:r>
              <a:rPr lang="de-DE" sz="2000" kern="0" dirty="0" smtClean="0"/>
              <a:t>Auftragsverarbeitungsverträge</a:t>
            </a:r>
          </a:p>
          <a:p>
            <a:pPr marL="836612" lvl="1" indent="-571500">
              <a:buClrTx/>
              <a:buFont typeface="+mj-lt"/>
              <a:buAutoNum type="romanUcPeriod"/>
            </a:pPr>
            <a:endParaRPr lang="de-DE" sz="2000" kern="0" dirty="0" smtClean="0"/>
          </a:p>
          <a:p>
            <a:pPr marL="265112" lvl="1" indent="0">
              <a:buClrTx/>
              <a:buNone/>
            </a:pPr>
            <a:endParaRPr lang="de-DE" sz="2000" kern="0" dirty="0"/>
          </a:p>
        </p:txBody>
      </p:sp>
    </p:spTree>
    <p:extLst>
      <p:ext uri="{BB962C8B-B14F-4D97-AF65-F5344CB8AC3E}">
        <p14:creationId xmlns:p14="http://schemas.microsoft.com/office/powerpoint/2010/main" val="167464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302400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buClr>
                <a:srgbClr val="0B3B6C"/>
              </a:buClr>
              <a:tabLst>
                <a:tab pos="358775" algn="l"/>
              </a:tabLst>
            </a:pPr>
            <a:r>
              <a:rPr lang="de-DE" sz="32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II. Datenschutzrechtliche Pflichten</a:t>
            </a:r>
            <a:endParaRPr lang="de-DE" sz="3200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96" y="3683230"/>
            <a:ext cx="4906180" cy="2322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872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58774" y="231775"/>
            <a:ext cx="727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265113" algn="l"/>
              </a:tabLst>
            </a:pPr>
            <a:r>
              <a:rPr lang="de-DE" dirty="0" smtClean="0"/>
              <a:t>II. Datenschutzrechtliche Pflichten</a:t>
            </a:r>
            <a:endParaRPr lang="de-DE" dirty="0"/>
          </a:p>
          <a:p>
            <a:pPr marL="358775" indent="-358775">
              <a:buNone/>
              <a:tabLst>
                <a:tab pos="358775" algn="l"/>
              </a:tabLst>
            </a:pPr>
            <a:endParaRPr lang="de-DE" dirty="0"/>
          </a:p>
        </p:txBody>
      </p:sp>
      <p:sp>
        <p:nvSpPr>
          <p:cNvPr id="4" name="Inhaltsplatzhalter 2"/>
          <p:cNvSpPr txBox="1">
            <a:spLocks/>
          </p:cNvSpPr>
          <p:nvPr/>
        </p:nvSpPr>
        <p:spPr>
          <a:xfrm>
            <a:off x="431800" y="990000"/>
            <a:ext cx="8388350" cy="5201536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42925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8038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073150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3985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400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6pPr>
            <a:lvl7pPr marL="2857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7pPr>
            <a:lvl8pPr marL="3314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8pPr>
            <a:lvl9pPr marL="3771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endParaRPr lang="de-DE" sz="2800" kern="0" dirty="0" smtClean="0"/>
          </a:p>
          <a:p>
            <a:pPr marL="265112" lvl="1" indent="0">
              <a:buNone/>
            </a:pPr>
            <a:endParaRPr lang="de-DE" sz="2800" kern="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787856"/>
            <a:ext cx="8119060" cy="540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918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302400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buClr>
                <a:srgbClr val="0B3B6C"/>
              </a:buClr>
              <a:tabLst>
                <a:tab pos="358775" algn="l"/>
              </a:tabLst>
            </a:pPr>
            <a:r>
              <a:rPr lang="de-DE" sz="32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III. IT-Sicherheit</a:t>
            </a:r>
            <a:endParaRPr lang="de-DE" sz="3200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AutoShape 2" descr="Bildergebnis für IT-Sicherheit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909" y="3751943"/>
            <a:ext cx="4279003" cy="2576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33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58774" y="231775"/>
            <a:ext cx="727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265113" algn="l"/>
              </a:tabLst>
            </a:pPr>
            <a:r>
              <a:rPr lang="de-DE" dirty="0" smtClean="0">
                <a:solidFill>
                  <a:srgbClr val="000000"/>
                </a:solidFill>
              </a:rPr>
              <a:t>III. IT-Sicherheit</a:t>
            </a:r>
            <a:endParaRPr lang="de-DE" dirty="0">
              <a:solidFill>
                <a:srgbClr val="000000"/>
              </a:solidFill>
            </a:endParaRPr>
          </a:p>
          <a:p>
            <a:pPr marL="358775" indent="-358775">
              <a:tabLst>
                <a:tab pos="358775" algn="l"/>
              </a:tabLst>
            </a:pP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3" name="Inhaltsplatzhalter 2"/>
          <p:cNvSpPr txBox="1">
            <a:spLocks/>
          </p:cNvSpPr>
          <p:nvPr/>
        </p:nvSpPr>
        <p:spPr>
          <a:xfrm>
            <a:off x="431800" y="990000"/>
            <a:ext cx="8388350" cy="5360769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42925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8038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073150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3985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400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6pPr>
            <a:lvl7pPr marL="2857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7pPr>
            <a:lvl8pPr marL="3314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8pPr>
            <a:lvl9pPr marL="3771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9pPr>
          </a:lstStyle>
          <a:p>
            <a:pPr marL="265112" lvl="1" indent="0">
              <a:buFont typeface="Wingdings" panose="05000000000000000000" pitchFamily="2" charset="2"/>
              <a:buNone/>
            </a:pPr>
            <a:endParaRPr lang="de-DE" sz="2800" kern="0" dirty="0">
              <a:solidFill>
                <a:srgbClr val="000000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529771" y="696685"/>
            <a:ext cx="7932058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buClr>
                <a:srgbClr val="0B3B6C"/>
              </a:buClr>
            </a:pPr>
            <a:r>
              <a:rPr lang="de-DE" b="1" kern="0" dirty="0">
                <a:solidFill>
                  <a:srgbClr val="000000"/>
                </a:solidFill>
              </a:rPr>
              <a:t>Datensicherheit </a:t>
            </a:r>
          </a:p>
          <a:p>
            <a:pPr marL="0" lvl="2">
              <a:buClr>
                <a:srgbClr val="0B3B6C"/>
              </a:buClr>
            </a:pPr>
            <a:endParaRPr lang="de-DE" sz="2000" b="1" kern="0" dirty="0">
              <a:solidFill>
                <a:srgbClr val="000000"/>
              </a:solidFill>
            </a:endParaRPr>
          </a:p>
          <a:p>
            <a:pPr marL="0" lvl="2">
              <a:buClr>
                <a:srgbClr val="0B3B6C"/>
              </a:buClr>
            </a:pPr>
            <a:r>
              <a:rPr lang="de-DE" b="1" kern="0" dirty="0">
                <a:solidFill>
                  <a:srgbClr val="000000"/>
                </a:solidFill>
              </a:rPr>
              <a:t>Art. 32 DS-GVO: Sicherheit der Verarbeitung</a:t>
            </a:r>
          </a:p>
          <a:p>
            <a:pPr marL="0" lvl="2">
              <a:buClr>
                <a:srgbClr val="0B3B6C"/>
              </a:buClr>
            </a:pPr>
            <a:endParaRPr lang="de-DE" sz="2000" b="1" kern="0" dirty="0">
              <a:solidFill>
                <a:srgbClr val="000000"/>
              </a:solidFill>
            </a:endParaRPr>
          </a:p>
          <a:p>
            <a:pPr marL="342900" lvl="2" indent="-342900">
              <a:buClr>
                <a:srgbClr val="0B3B6C"/>
              </a:buClr>
              <a:buFont typeface="Wingdings" panose="05000000000000000000" pitchFamily="2" charset="2"/>
              <a:buAutoNum type="arabicParenBoth"/>
            </a:pPr>
            <a:r>
              <a:rPr lang="de-DE" sz="1600" kern="0" dirty="0">
                <a:solidFill>
                  <a:srgbClr val="000000"/>
                </a:solidFill>
              </a:rPr>
              <a:t>Unter Berücksichtigung </a:t>
            </a:r>
            <a:r>
              <a:rPr lang="de-DE" sz="1600" b="1" kern="0" dirty="0">
                <a:solidFill>
                  <a:srgbClr val="000000"/>
                </a:solidFill>
              </a:rPr>
              <a:t>des Standes der Technik</a:t>
            </a:r>
            <a:r>
              <a:rPr lang="de-DE" sz="1600" kern="0" dirty="0">
                <a:solidFill>
                  <a:srgbClr val="000000"/>
                </a:solidFill>
              </a:rPr>
              <a:t>, der </a:t>
            </a:r>
            <a:r>
              <a:rPr lang="de-DE" sz="1600" b="1" kern="0" dirty="0">
                <a:solidFill>
                  <a:srgbClr val="000000"/>
                </a:solidFill>
              </a:rPr>
              <a:t>Implementierungskosten</a:t>
            </a:r>
            <a:r>
              <a:rPr lang="de-DE" sz="1600" kern="0" dirty="0">
                <a:solidFill>
                  <a:srgbClr val="000000"/>
                </a:solidFill>
              </a:rPr>
              <a:t> und der Art, des Umfangs, der Umstände und der Zwecke der Verarbeitung sowie der unterschiedlichen </a:t>
            </a:r>
            <a:r>
              <a:rPr lang="de-DE" sz="1600" b="1" kern="0" dirty="0">
                <a:solidFill>
                  <a:srgbClr val="000000"/>
                </a:solidFill>
              </a:rPr>
              <a:t>Eintrittswahrscheinlichkeit </a:t>
            </a:r>
            <a:r>
              <a:rPr lang="de-DE" sz="1600" kern="0" dirty="0">
                <a:solidFill>
                  <a:srgbClr val="000000"/>
                </a:solidFill>
              </a:rPr>
              <a:t>und </a:t>
            </a:r>
            <a:r>
              <a:rPr lang="de-DE" sz="1600" b="1" kern="0" dirty="0">
                <a:solidFill>
                  <a:srgbClr val="000000"/>
                </a:solidFill>
              </a:rPr>
              <a:t>Schwere des Risikos </a:t>
            </a:r>
            <a:r>
              <a:rPr lang="de-DE" sz="1600" kern="0" dirty="0">
                <a:solidFill>
                  <a:srgbClr val="000000"/>
                </a:solidFill>
              </a:rPr>
              <a:t>für die Rechte und Freiheiten natürlicher Personen treffen der Verantwortliche und der </a:t>
            </a:r>
            <a:r>
              <a:rPr lang="de-DE" sz="1600" kern="0" dirty="0" err="1">
                <a:solidFill>
                  <a:srgbClr val="000000"/>
                </a:solidFill>
              </a:rPr>
              <a:t>Auftragsverarbeiter</a:t>
            </a:r>
            <a:r>
              <a:rPr lang="de-DE" sz="1600" kern="0" dirty="0">
                <a:solidFill>
                  <a:srgbClr val="000000"/>
                </a:solidFill>
              </a:rPr>
              <a:t> </a:t>
            </a:r>
            <a:r>
              <a:rPr lang="de-DE" sz="1600" b="1" kern="0" dirty="0">
                <a:solidFill>
                  <a:srgbClr val="000000"/>
                </a:solidFill>
              </a:rPr>
              <a:t>geeignete technische und organisatorische Maßnahmen</a:t>
            </a:r>
            <a:r>
              <a:rPr lang="de-DE" sz="1600" kern="0" dirty="0">
                <a:solidFill>
                  <a:srgbClr val="000000"/>
                </a:solidFill>
              </a:rPr>
              <a:t>, um ein dem Risiko angemessenes Schutzniveau zu gewährleisten. […]</a:t>
            </a:r>
          </a:p>
          <a:p>
            <a:pPr marL="342900" lvl="2" indent="-342900">
              <a:buClr>
                <a:srgbClr val="0B3B6C"/>
              </a:buClr>
              <a:buFont typeface="Wingdings" panose="05000000000000000000" pitchFamily="2" charset="2"/>
              <a:buAutoNum type="arabicParenBoth"/>
            </a:pPr>
            <a:endParaRPr lang="de-DE" kern="0" dirty="0">
              <a:solidFill>
                <a:srgbClr val="000000"/>
              </a:solidFill>
            </a:endParaRPr>
          </a:p>
          <a:p>
            <a:pPr marL="342900" lvl="2" indent="-342900">
              <a:buClr>
                <a:srgbClr val="0B3B6C"/>
              </a:buClr>
            </a:pPr>
            <a:r>
              <a:rPr lang="de-DE" sz="1600" kern="0" dirty="0">
                <a:solidFill>
                  <a:srgbClr val="000000"/>
                </a:solidFill>
              </a:rPr>
              <a:t>Risikobasierter Ansatz: DS-GVO fordert </a:t>
            </a:r>
            <a:r>
              <a:rPr lang="de-DE" sz="1600" b="1" kern="0" dirty="0">
                <a:solidFill>
                  <a:srgbClr val="000000"/>
                </a:solidFill>
              </a:rPr>
              <a:t>Datenschutzmanagementsystem</a:t>
            </a:r>
          </a:p>
          <a:p>
            <a:pPr marL="342900" lvl="2" indent="-342900">
              <a:buClr>
                <a:srgbClr val="0B3B6C"/>
              </a:buClr>
            </a:pPr>
            <a:r>
              <a:rPr lang="de-DE" sz="1600" kern="0" dirty="0">
                <a:solidFill>
                  <a:srgbClr val="000000"/>
                </a:solidFill>
              </a:rPr>
              <a:t>Organisation liegt in Verantwortung des Unternehmens </a:t>
            </a:r>
          </a:p>
          <a:p>
            <a:pPr marL="342900" lvl="2" indent="-342900">
              <a:buClr>
                <a:srgbClr val="0B3B6C"/>
              </a:buClr>
            </a:pPr>
            <a:r>
              <a:rPr lang="de-DE" sz="1600" kern="0" dirty="0">
                <a:solidFill>
                  <a:srgbClr val="000000"/>
                </a:solidFill>
              </a:rPr>
              <a:t>Aufstellung eines </a:t>
            </a:r>
            <a:r>
              <a:rPr lang="de-DE" sz="1600" b="1" kern="0" dirty="0">
                <a:solidFill>
                  <a:srgbClr val="000000"/>
                </a:solidFill>
              </a:rPr>
              <a:t>IT-Sicherheitskonzepts</a:t>
            </a:r>
            <a:endParaRPr lang="de-DE" sz="1600" kern="0" dirty="0">
              <a:solidFill>
                <a:srgbClr val="000000"/>
              </a:solidFill>
            </a:endParaRPr>
          </a:p>
          <a:p>
            <a:pPr marL="342900" lvl="2" indent="-342900">
              <a:buClr>
                <a:srgbClr val="0B3B6C"/>
              </a:buClr>
            </a:pPr>
            <a:r>
              <a:rPr lang="de-DE" sz="1600" kern="0" dirty="0">
                <a:solidFill>
                  <a:srgbClr val="000000"/>
                </a:solidFill>
              </a:rPr>
              <a:t>Einrichtung eines </a:t>
            </a:r>
            <a:r>
              <a:rPr lang="de-DE" sz="1600" b="1" kern="0" dirty="0">
                <a:solidFill>
                  <a:srgbClr val="000000"/>
                </a:solidFill>
              </a:rPr>
              <a:t>Managementsystems</a:t>
            </a:r>
            <a:r>
              <a:rPr lang="de-DE" sz="1600" kern="0" dirty="0">
                <a:solidFill>
                  <a:srgbClr val="000000"/>
                </a:solidFill>
              </a:rPr>
              <a:t> zur regelmäßigen Überprüfung, Bewertung und Verbesserung der Sicherheits-Maßnahmen (Wirksamkeitskontrolle)</a:t>
            </a:r>
          </a:p>
          <a:p>
            <a:pPr marL="342900" lvl="2" indent="-342900">
              <a:buClr>
                <a:srgbClr val="0B3B6C"/>
              </a:buClr>
            </a:pPr>
            <a:r>
              <a:rPr lang="de-DE" sz="1600" kern="0" dirty="0">
                <a:solidFill>
                  <a:srgbClr val="000000"/>
                </a:solidFill>
              </a:rPr>
              <a:t>Umsetzung von Schutzmaßnahmen wie </a:t>
            </a:r>
            <a:r>
              <a:rPr lang="de-DE" sz="1600" b="1" kern="0" dirty="0" err="1">
                <a:solidFill>
                  <a:srgbClr val="000000"/>
                </a:solidFill>
              </a:rPr>
              <a:t>Pseudonomysierung</a:t>
            </a:r>
            <a:r>
              <a:rPr lang="de-DE" sz="1600" kern="0" dirty="0">
                <a:solidFill>
                  <a:srgbClr val="000000"/>
                </a:solidFill>
              </a:rPr>
              <a:t> und </a:t>
            </a:r>
            <a:r>
              <a:rPr lang="de-DE" sz="1600" b="1" kern="0" dirty="0">
                <a:solidFill>
                  <a:srgbClr val="000000"/>
                </a:solidFill>
              </a:rPr>
              <a:t>Verschlüsselungsverfahren</a:t>
            </a:r>
          </a:p>
          <a:p>
            <a:pPr marL="342900" lvl="2" indent="-342900">
              <a:buClr>
                <a:srgbClr val="0B3B6C"/>
              </a:buClr>
            </a:pPr>
            <a:r>
              <a:rPr lang="de-DE" sz="1600" b="1" kern="0" dirty="0">
                <a:solidFill>
                  <a:srgbClr val="000000"/>
                </a:solidFill>
              </a:rPr>
              <a:t>TOMs: </a:t>
            </a:r>
            <a:r>
              <a:rPr lang="de-DE" sz="1600" kern="0" dirty="0">
                <a:solidFill>
                  <a:srgbClr val="000000"/>
                </a:solidFill>
              </a:rPr>
              <a:t>Organisatorisch: Grundschutzkatalog des BSI</a:t>
            </a:r>
          </a:p>
          <a:p>
            <a:pPr marL="342900" lvl="2" indent="-342900">
              <a:buClr>
                <a:srgbClr val="0B3B6C"/>
              </a:buClr>
            </a:pPr>
            <a:r>
              <a:rPr lang="de-DE" sz="1600" kern="0" dirty="0">
                <a:solidFill>
                  <a:srgbClr val="000000"/>
                </a:solidFill>
              </a:rPr>
              <a:t>Technisch: Einzelfallbetrachtung</a:t>
            </a:r>
          </a:p>
          <a:p>
            <a:pPr marL="342900" lvl="2" indent="-342900">
              <a:buClr>
                <a:srgbClr val="0B3B6C"/>
              </a:buClr>
            </a:pPr>
            <a:endParaRPr lang="de-DE" sz="1600" kern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62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302400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buClr>
                <a:srgbClr val="0B3B6C"/>
              </a:buClr>
              <a:tabLst>
                <a:tab pos="358775" algn="l"/>
              </a:tabLst>
            </a:pPr>
            <a:r>
              <a:rPr lang="de-DE" sz="32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IV. Meldepflicht von Datenpannen</a:t>
            </a:r>
            <a:endParaRPr lang="de-DE" sz="3200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AutoShape 2" descr="Bildergebnis für IT-Sicherheit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827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58774" y="231775"/>
            <a:ext cx="727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265113" algn="l"/>
              </a:tabLst>
            </a:pPr>
            <a:r>
              <a:rPr lang="de-DE" dirty="0" smtClean="0">
                <a:solidFill>
                  <a:srgbClr val="000000"/>
                </a:solidFill>
              </a:rPr>
              <a:t>IV. Meldepflicht von Datenpannen</a:t>
            </a:r>
            <a:endParaRPr lang="de-DE" dirty="0">
              <a:solidFill>
                <a:srgbClr val="000000"/>
              </a:solidFill>
            </a:endParaRPr>
          </a:p>
          <a:p>
            <a:pPr marL="358775" indent="-358775">
              <a:tabLst>
                <a:tab pos="358775" algn="l"/>
              </a:tabLst>
            </a:pP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3" name="Inhaltsplatzhalter 2"/>
          <p:cNvSpPr txBox="1">
            <a:spLocks/>
          </p:cNvSpPr>
          <p:nvPr/>
        </p:nvSpPr>
        <p:spPr>
          <a:xfrm>
            <a:off x="431800" y="990000"/>
            <a:ext cx="8388350" cy="5360769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42925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8038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073150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3985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400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6pPr>
            <a:lvl7pPr marL="2857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7pPr>
            <a:lvl8pPr marL="3314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8pPr>
            <a:lvl9pPr marL="3771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9pPr>
          </a:lstStyle>
          <a:p>
            <a:pPr marL="265112" lvl="1" indent="0">
              <a:buFont typeface="Wingdings" panose="05000000000000000000" pitchFamily="2" charset="2"/>
              <a:buNone/>
            </a:pPr>
            <a:endParaRPr lang="de-DE" sz="2800" kern="0" dirty="0" smtClean="0">
              <a:solidFill>
                <a:srgbClr val="000000"/>
              </a:solidFill>
            </a:endParaRPr>
          </a:p>
          <a:p>
            <a:pPr marL="265112" lvl="1" indent="0">
              <a:buFont typeface="Wingdings" panose="05000000000000000000" pitchFamily="2" charset="2"/>
              <a:buNone/>
            </a:pPr>
            <a:endParaRPr lang="de-DE" sz="2800" kern="0" dirty="0">
              <a:solidFill>
                <a:srgbClr val="00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91" y="1410607"/>
            <a:ext cx="847725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37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302400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buClr>
                <a:srgbClr val="0B3B6C"/>
              </a:buClr>
              <a:tabLst>
                <a:tab pos="358775" algn="l"/>
              </a:tabLst>
            </a:pPr>
            <a:r>
              <a:rPr lang="de-DE" sz="32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V. Informationspflichten/Auskunftsrecht</a:t>
            </a:r>
            <a:endParaRPr lang="de-DE" sz="3200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AutoShape 2" descr="Bildergebnis für IT-Sicherheit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425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58774" y="231775"/>
            <a:ext cx="727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265113" algn="l"/>
              </a:tabLst>
            </a:pPr>
            <a:r>
              <a:rPr lang="de-DE" dirty="0">
                <a:solidFill>
                  <a:srgbClr val="000000"/>
                </a:solidFill>
              </a:rPr>
              <a:t>V</a:t>
            </a:r>
            <a:r>
              <a:rPr lang="de-DE" dirty="0" smtClean="0">
                <a:solidFill>
                  <a:srgbClr val="000000"/>
                </a:solidFill>
              </a:rPr>
              <a:t>. Informationspflichten</a:t>
            </a:r>
            <a:endParaRPr lang="de-DE" dirty="0">
              <a:solidFill>
                <a:srgbClr val="000000"/>
              </a:solidFill>
            </a:endParaRPr>
          </a:p>
          <a:p>
            <a:pPr marL="358775" indent="-358775">
              <a:tabLst>
                <a:tab pos="358775" algn="l"/>
              </a:tabLst>
            </a:pP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3" name="Inhaltsplatzhalter 2"/>
          <p:cNvSpPr txBox="1">
            <a:spLocks/>
          </p:cNvSpPr>
          <p:nvPr/>
        </p:nvSpPr>
        <p:spPr>
          <a:xfrm>
            <a:off x="439057" y="968229"/>
            <a:ext cx="8388350" cy="5360769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42925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8038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073150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3985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400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6pPr>
            <a:lvl7pPr marL="2857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7pPr>
            <a:lvl8pPr marL="3314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8pPr>
            <a:lvl9pPr marL="3771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9pPr>
          </a:lstStyle>
          <a:p>
            <a:pPr marL="361950" lvl="2" indent="-361950"/>
            <a:r>
              <a:rPr lang="de-DE" sz="2000" kern="0" dirty="0" smtClean="0">
                <a:solidFill>
                  <a:srgbClr val="000000"/>
                </a:solidFill>
              </a:rPr>
              <a:t>Art. 13 DS-GVO:</a:t>
            </a:r>
          </a:p>
          <a:p>
            <a:pPr marL="361950" lvl="2" indent="-361950"/>
            <a:r>
              <a:rPr lang="de-DE" sz="2000" kern="0" dirty="0"/>
              <a:t>Name und Kontaktdaten des Verantwortlichen</a:t>
            </a:r>
          </a:p>
          <a:p>
            <a:pPr marL="361950" lvl="2" indent="-361950"/>
            <a:r>
              <a:rPr lang="de-DE" sz="2000" kern="0" dirty="0"/>
              <a:t>Kontaktdaten des DSB</a:t>
            </a:r>
          </a:p>
          <a:p>
            <a:pPr marL="361950" lvl="2" indent="-361950"/>
            <a:r>
              <a:rPr lang="de-DE" sz="2000" kern="0" dirty="0"/>
              <a:t>Zweck der Verarbeitung und deren Rechtsgrundlage</a:t>
            </a:r>
          </a:p>
          <a:p>
            <a:pPr marL="361950" lvl="2" indent="-361950"/>
            <a:r>
              <a:rPr lang="de-DE" sz="2000" b="1" kern="0" dirty="0"/>
              <a:t>Ggf. Empfänger der Daten</a:t>
            </a:r>
          </a:p>
          <a:p>
            <a:pPr marL="361950" lvl="2" indent="-361950"/>
            <a:r>
              <a:rPr lang="de-DE" sz="2000" kern="0" dirty="0"/>
              <a:t>Ggf. Absicht der Drittlandübermittlung und deren Rechtsgrundlage</a:t>
            </a:r>
          </a:p>
          <a:p>
            <a:pPr marL="361950" lvl="2" indent="-361950"/>
            <a:r>
              <a:rPr lang="de-DE" sz="2000" kern="0" dirty="0"/>
              <a:t>Nur Art. 13: im Falle von Art. 6 Abs. (1) </a:t>
            </a:r>
            <a:r>
              <a:rPr lang="de-DE" sz="2000" kern="0" dirty="0" err="1"/>
              <a:t>lit</a:t>
            </a:r>
            <a:r>
              <a:rPr lang="de-DE" sz="2000" kern="0" dirty="0"/>
              <a:t>. f): Angabe des berechtigten Interesses!</a:t>
            </a:r>
          </a:p>
          <a:p>
            <a:pPr marL="361950" lvl="2" indent="-361950"/>
            <a:endParaRPr lang="de-DE" sz="2000" kern="0" dirty="0" smtClean="0">
              <a:solidFill>
                <a:srgbClr val="000000"/>
              </a:solidFill>
            </a:endParaRPr>
          </a:p>
          <a:p>
            <a:pPr marL="361950" lvl="2" indent="-361950"/>
            <a:endParaRPr lang="de-DE" sz="2000" kern="0" dirty="0" smtClean="0">
              <a:solidFill>
                <a:srgbClr val="000000"/>
              </a:solidFill>
            </a:endParaRPr>
          </a:p>
          <a:p>
            <a:pPr marL="265112" lvl="1" indent="0">
              <a:buFont typeface="Wingdings" panose="05000000000000000000" pitchFamily="2" charset="2"/>
              <a:buNone/>
            </a:pPr>
            <a:endParaRPr lang="de-DE" sz="2800" kern="0" dirty="0" smtClean="0">
              <a:solidFill>
                <a:srgbClr val="000000"/>
              </a:solidFill>
            </a:endParaRPr>
          </a:p>
          <a:p>
            <a:pPr marL="265112" lvl="1" indent="0">
              <a:buFont typeface="Wingdings" panose="05000000000000000000" pitchFamily="2" charset="2"/>
              <a:buNone/>
            </a:pPr>
            <a:endParaRPr lang="de-DE" sz="2800" kern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06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55145" y="209995"/>
            <a:ext cx="727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265113" algn="l"/>
              </a:tabLst>
            </a:pPr>
            <a:r>
              <a:rPr lang="de-DE" dirty="0">
                <a:solidFill>
                  <a:srgbClr val="000000"/>
                </a:solidFill>
              </a:rPr>
              <a:t>V</a:t>
            </a:r>
            <a:r>
              <a:rPr lang="de-DE" dirty="0" smtClean="0">
                <a:solidFill>
                  <a:srgbClr val="000000"/>
                </a:solidFill>
              </a:rPr>
              <a:t>. Auskunftspflicht</a:t>
            </a:r>
            <a:endParaRPr lang="de-DE" dirty="0">
              <a:solidFill>
                <a:srgbClr val="000000"/>
              </a:solidFill>
            </a:endParaRPr>
          </a:p>
          <a:p>
            <a:pPr marL="358775" indent="-358775">
              <a:tabLst>
                <a:tab pos="358775" algn="l"/>
              </a:tabLst>
            </a:pP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3" name="Inhaltsplatzhalter 2"/>
          <p:cNvSpPr txBox="1">
            <a:spLocks/>
          </p:cNvSpPr>
          <p:nvPr/>
        </p:nvSpPr>
        <p:spPr>
          <a:xfrm>
            <a:off x="355145" y="638629"/>
            <a:ext cx="8472262" cy="5690369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42925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8038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073150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3985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400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6pPr>
            <a:lvl7pPr marL="2857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7pPr>
            <a:lvl8pPr marL="3314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8pPr>
            <a:lvl9pPr marL="3771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de-DE" sz="2400" b="1" kern="0" dirty="0"/>
              <a:t>Recht auf Auskunft</a:t>
            </a:r>
          </a:p>
          <a:p>
            <a:pPr marL="0" indent="0">
              <a:buNone/>
            </a:pPr>
            <a:r>
              <a:rPr lang="de-DE" sz="2400" b="1" kern="0" dirty="0"/>
              <a:t>       </a:t>
            </a:r>
            <a:r>
              <a:rPr lang="de-DE" sz="1600" b="1" kern="0" dirty="0"/>
              <a:t>Art. 15 DSGVO Auskunftsrecht der betroffenen Person</a:t>
            </a:r>
          </a:p>
          <a:p>
            <a:pPr marL="542925" lvl="2" indent="0">
              <a:buNone/>
            </a:pPr>
            <a:r>
              <a:rPr lang="de-DE" sz="1400" kern="0" dirty="0"/>
              <a:t> </a:t>
            </a:r>
          </a:p>
          <a:p>
            <a:pPr marL="542925" lvl="2" indent="0">
              <a:buNone/>
            </a:pPr>
            <a:r>
              <a:rPr lang="de-DE" sz="1600" kern="0" dirty="0"/>
              <a:t>(1) Die betroffene Person hat das Recht, von dem Verantwortlichen eine Bestätigung darüber zu verlangen, </a:t>
            </a:r>
            <a:r>
              <a:rPr lang="de-DE" sz="1600" b="1" kern="0" dirty="0"/>
              <a:t>ob</a:t>
            </a:r>
            <a:r>
              <a:rPr lang="de-DE" sz="1600" kern="0" dirty="0"/>
              <a:t> sie betreffende personenbezogene Daten verarbeitet werden; ist dies der Fall, so hat sie ein Recht auf Auskunft über diese personenbezogenen Daten und auf folgende Informationen: </a:t>
            </a:r>
          </a:p>
          <a:p>
            <a:pPr marL="542925" lvl="2" indent="0">
              <a:buNone/>
            </a:pPr>
            <a:r>
              <a:rPr lang="de-DE" sz="1600" kern="0" dirty="0"/>
              <a:t>a) die V</a:t>
            </a:r>
            <a:r>
              <a:rPr lang="de-DE" sz="1600" b="1" kern="0" dirty="0"/>
              <a:t>erarbeitungszwecke</a:t>
            </a:r>
            <a:r>
              <a:rPr lang="de-DE" sz="1600" kern="0" dirty="0"/>
              <a:t>;</a:t>
            </a:r>
          </a:p>
          <a:p>
            <a:pPr marL="542925" lvl="2" indent="0">
              <a:buNone/>
            </a:pPr>
            <a:r>
              <a:rPr lang="de-DE" sz="1600" kern="0" dirty="0"/>
              <a:t>b) </a:t>
            </a:r>
            <a:r>
              <a:rPr lang="de-DE" sz="1600" b="1" kern="0" dirty="0"/>
              <a:t>die Kategorien personenbezogener Daten</a:t>
            </a:r>
            <a:r>
              <a:rPr lang="de-DE" sz="1600" kern="0" dirty="0"/>
              <a:t>, die verarbeitet werden;</a:t>
            </a:r>
          </a:p>
          <a:p>
            <a:pPr marL="542925" lvl="2" indent="0">
              <a:buNone/>
            </a:pPr>
            <a:r>
              <a:rPr lang="de-DE" sz="1600" kern="0" dirty="0"/>
              <a:t>c) die </a:t>
            </a:r>
            <a:r>
              <a:rPr lang="de-DE" sz="1600" b="1" kern="0" dirty="0"/>
              <a:t>Empfänger</a:t>
            </a:r>
            <a:r>
              <a:rPr lang="de-DE" sz="1600" kern="0" dirty="0"/>
              <a:t> oder Kategorien von Empfängern, gegenüber denen die personenbezogenen Daten offengelegt worden sind oder noch offengelegt werden, </a:t>
            </a:r>
            <a:r>
              <a:rPr lang="de-DE" sz="1600" b="1" kern="0" dirty="0"/>
              <a:t>insbesondere bei Empfängern in Drittländern </a:t>
            </a:r>
            <a:r>
              <a:rPr lang="de-DE" sz="1600" kern="0" dirty="0"/>
              <a:t>oder bei internationalen Organisationen;</a:t>
            </a:r>
          </a:p>
          <a:p>
            <a:pPr marL="542925" lvl="2" indent="0">
              <a:buNone/>
            </a:pPr>
            <a:r>
              <a:rPr lang="de-DE" sz="1600" kern="0" dirty="0"/>
              <a:t>d) falls möglich die </a:t>
            </a:r>
            <a:r>
              <a:rPr lang="de-DE" sz="1600" b="1" kern="0" dirty="0"/>
              <a:t>geplante Dauer</a:t>
            </a:r>
            <a:r>
              <a:rPr lang="de-DE" sz="1600" kern="0" dirty="0"/>
              <a:t>, für die die personenbezogenen Daten gespeichert werden, oder, falls dies nicht möglich ist, die Kriterien für die Festlegung dieser Dauer;</a:t>
            </a:r>
          </a:p>
          <a:p>
            <a:pPr marL="542925" lvl="2" indent="0">
              <a:buNone/>
            </a:pPr>
            <a:r>
              <a:rPr lang="de-DE" sz="1600" kern="0" dirty="0"/>
              <a:t>[…]</a:t>
            </a:r>
          </a:p>
          <a:p>
            <a:pPr marL="542925" lvl="2" indent="0">
              <a:buNone/>
            </a:pPr>
            <a:r>
              <a:rPr lang="de-DE" sz="1600" kern="0" dirty="0"/>
              <a:t>g) wenn die personenbezogenen Daten nicht bei der betroffenen Person erhoben werden, alle verfügbaren </a:t>
            </a:r>
            <a:r>
              <a:rPr lang="de-DE" sz="1600" b="1" kern="0" dirty="0"/>
              <a:t>Informationen über die Herkunft der Daten</a:t>
            </a:r>
            <a:r>
              <a:rPr lang="de-DE" sz="1600" kern="0" dirty="0"/>
              <a:t>; […]</a:t>
            </a:r>
          </a:p>
          <a:p>
            <a:pPr marL="542925" lvl="2" indent="0">
              <a:buNone/>
            </a:pPr>
            <a:r>
              <a:rPr lang="de-DE" sz="1600" kern="0" dirty="0"/>
              <a:t>(3) Der Verantwortliche stellt eine </a:t>
            </a:r>
            <a:r>
              <a:rPr lang="de-DE" sz="1600" b="1" kern="0" dirty="0"/>
              <a:t>Kopie</a:t>
            </a:r>
            <a:r>
              <a:rPr lang="de-DE" sz="1600" kern="0" dirty="0"/>
              <a:t> der personenbezogenen Daten, die Gegenstand der Verarbeitung sind, zur Verfügung.</a:t>
            </a:r>
          </a:p>
          <a:p>
            <a:pPr marL="361950" lvl="2" indent="-361950"/>
            <a:endParaRPr lang="de-DE" sz="2000" kern="0" dirty="0" smtClean="0">
              <a:solidFill>
                <a:srgbClr val="000000"/>
              </a:solidFill>
            </a:endParaRPr>
          </a:p>
          <a:p>
            <a:pPr marL="361950" lvl="2" indent="-361950"/>
            <a:endParaRPr lang="de-DE" sz="2000" kern="0" dirty="0" smtClean="0">
              <a:solidFill>
                <a:srgbClr val="000000"/>
              </a:solidFill>
            </a:endParaRPr>
          </a:p>
          <a:p>
            <a:pPr marL="265112" lvl="1" indent="0">
              <a:buFont typeface="Wingdings" panose="05000000000000000000" pitchFamily="2" charset="2"/>
              <a:buNone/>
            </a:pPr>
            <a:endParaRPr lang="de-DE" sz="2800" kern="0" dirty="0" smtClean="0">
              <a:solidFill>
                <a:srgbClr val="000000"/>
              </a:solidFill>
            </a:endParaRPr>
          </a:p>
          <a:p>
            <a:pPr marL="265112" lvl="1" indent="0">
              <a:buFont typeface="Wingdings" panose="05000000000000000000" pitchFamily="2" charset="2"/>
              <a:buNone/>
            </a:pPr>
            <a:endParaRPr lang="de-DE" sz="2800" kern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49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2755105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buClr>
                <a:srgbClr val="0B3B6C"/>
              </a:buClr>
              <a:tabLst>
                <a:tab pos="358775" algn="l"/>
              </a:tabLst>
            </a:pPr>
            <a:r>
              <a:rPr lang="de-DE" sz="32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VI. Einwilligung DS-GVO konform einholen</a:t>
            </a:r>
            <a:endParaRPr lang="de-DE" sz="3200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322" y="3483429"/>
            <a:ext cx="4572092" cy="2293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8787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74332" y="241300"/>
            <a:ext cx="72764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Clr>
                <a:schemeClr val="accent2"/>
              </a:buClr>
              <a:tabLst>
                <a:tab pos="265113" algn="l"/>
              </a:tabLst>
            </a:pPr>
            <a:r>
              <a:rPr lang="de-DE" dirty="0" smtClean="0"/>
              <a:t>I. Fallübersicht</a:t>
            </a:r>
            <a:endParaRPr lang="de-DE" dirty="0"/>
          </a:p>
        </p:txBody>
      </p:sp>
      <p:sp>
        <p:nvSpPr>
          <p:cNvPr id="3" name="Inhaltsplatzhalter 2"/>
          <p:cNvSpPr txBox="1">
            <a:spLocks/>
          </p:cNvSpPr>
          <p:nvPr/>
        </p:nvSpPr>
        <p:spPr>
          <a:xfrm>
            <a:off x="355600" y="990000"/>
            <a:ext cx="8388350" cy="5201536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42925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8038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073150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3985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400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6pPr>
            <a:lvl7pPr marL="2857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7pPr>
            <a:lvl8pPr marL="3314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8pPr>
            <a:lvl9pPr marL="3771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9pPr>
          </a:lstStyle>
          <a:p>
            <a:pPr marL="265112" lvl="1" indent="0">
              <a:buNone/>
            </a:pPr>
            <a:endParaRPr lang="de-DE" sz="2800" kern="0" dirty="0" smtClean="0"/>
          </a:p>
          <a:p>
            <a:pPr marL="265112" lvl="1" indent="0">
              <a:buNone/>
            </a:pPr>
            <a:endParaRPr lang="de-DE" sz="2800" kern="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026" y="908594"/>
            <a:ext cx="5856060" cy="585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0211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358775" y="3009900"/>
            <a:ext cx="8185150" cy="248602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434975" y="260350"/>
            <a:ext cx="72764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265113" algn="l"/>
              </a:tabLst>
            </a:pPr>
            <a:r>
              <a:rPr lang="de-DE" dirty="0" smtClean="0">
                <a:solidFill>
                  <a:srgbClr val="000000"/>
                </a:solidFill>
              </a:rPr>
              <a:t>VI. Einwilligung DS-GVO konform einholen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3" name="Inhaltsplatzhalter 2"/>
          <p:cNvSpPr txBox="1">
            <a:spLocks/>
          </p:cNvSpPr>
          <p:nvPr/>
        </p:nvSpPr>
        <p:spPr>
          <a:xfrm>
            <a:off x="92075" y="990000"/>
            <a:ext cx="8820150" cy="5600701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42925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8038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073150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3985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400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6pPr>
            <a:lvl7pPr marL="2857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7pPr>
            <a:lvl8pPr marL="3314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8pPr>
            <a:lvl9pPr marL="3771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lang="de-DE" sz="2000" kern="0" dirty="0" smtClean="0">
                <a:solidFill>
                  <a:srgbClr val="000000"/>
                </a:solidFill>
              </a:rPr>
              <a:t>Die Einwilligung gilt als die </a:t>
            </a:r>
            <a:r>
              <a:rPr lang="de-DE" sz="2000" b="1" kern="0" dirty="0" smtClean="0">
                <a:solidFill>
                  <a:srgbClr val="000000"/>
                </a:solidFill>
              </a:rPr>
              <a:t>sicherste</a:t>
            </a:r>
            <a:r>
              <a:rPr lang="de-DE" sz="2000" kern="0" dirty="0" smtClean="0">
                <a:solidFill>
                  <a:srgbClr val="000000"/>
                </a:solidFill>
              </a:rPr>
              <a:t> und </a:t>
            </a:r>
            <a:r>
              <a:rPr lang="de-DE" sz="2000" b="1" kern="0" dirty="0" smtClean="0">
                <a:solidFill>
                  <a:srgbClr val="000000"/>
                </a:solidFill>
              </a:rPr>
              <a:t>verlässlichste</a:t>
            </a:r>
            <a:r>
              <a:rPr lang="de-DE" sz="2000" kern="0" dirty="0" smtClean="0">
                <a:solidFill>
                  <a:srgbClr val="000000"/>
                </a:solidFill>
              </a:rPr>
              <a:t> Grundlage für eine Datenverarbeitung</a:t>
            </a:r>
          </a:p>
          <a:p>
            <a:pPr lvl="1"/>
            <a:r>
              <a:rPr lang="de-DE" sz="2000" kern="0" dirty="0">
                <a:solidFill>
                  <a:srgbClr val="000000"/>
                </a:solidFill>
              </a:rPr>
              <a:t>D</a:t>
            </a:r>
            <a:r>
              <a:rPr lang="de-DE" sz="2000" kern="0" dirty="0" smtClean="0">
                <a:solidFill>
                  <a:srgbClr val="000000"/>
                </a:solidFill>
              </a:rPr>
              <a:t>eutlich </a:t>
            </a:r>
            <a:r>
              <a:rPr lang="de-DE" sz="2000" b="1" kern="0" dirty="0" smtClean="0">
                <a:solidFill>
                  <a:srgbClr val="000000"/>
                </a:solidFill>
              </a:rPr>
              <a:t>erhöhte Anforderungen </a:t>
            </a:r>
            <a:r>
              <a:rPr lang="de-DE" sz="2000" kern="0" dirty="0" smtClean="0">
                <a:solidFill>
                  <a:srgbClr val="000000"/>
                </a:solidFill>
              </a:rPr>
              <a:t>durch die DS-GVO</a:t>
            </a:r>
          </a:p>
          <a:p>
            <a:pPr marL="265112" lvl="1" indent="0">
              <a:buFont typeface="Wingdings" panose="05000000000000000000" pitchFamily="2" charset="2"/>
              <a:buNone/>
            </a:pPr>
            <a:endParaRPr lang="de-DE" sz="1800" kern="0" dirty="0" smtClean="0">
              <a:solidFill>
                <a:srgbClr val="000000"/>
              </a:solidFill>
            </a:endParaRPr>
          </a:p>
          <a:p>
            <a:pPr marL="608012" lvl="1" indent="-342900">
              <a:buClrTx/>
              <a:buFont typeface="+mj-lt"/>
              <a:buAutoNum type="arabicParenBoth"/>
            </a:pPr>
            <a:r>
              <a:rPr lang="de-DE" sz="1800" b="1" kern="0" dirty="0" smtClean="0">
                <a:solidFill>
                  <a:srgbClr val="000000"/>
                </a:solidFill>
              </a:rPr>
              <a:t>Formale Anforderungen an die Einwilligung</a:t>
            </a:r>
          </a:p>
          <a:p>
            <a:pPr marL="265112" lvl="1" indent="0">
              <a:buFont typeface="Wingdings" panose="05000000000000000000" pitchFamily="2" charset="2"/>
              <a:buNone/>
            </a:pPr>
            <a:endParaRPr lang="de-DE" sz="1800" b="1" kern="0" dirty="0">
              <a:solidFill>
                <a:srgbClr val="000000"/>
              </a:solidFill>
            </a:endParaRPr>
          </a:p>
          <a:p>
            <a:pPr lvl="1"/>
            <a:r>
              <a:rPr lang="de-DE" sz="1800" u="sng" kern="0" dirty="0" smtClean="0">
                <a:solidFill>
                  <a:srgbClr val="000000"/>
                </a:solidFill>
              </a:rPr>
              <a:t>Verständliche</a:t>
            </a:r>
            <a:r>
              <a:rPr lang="de-DE" sz="1800" kern="0" dirty="0" smtClean="0">
                <a:solidFill>
                  <a:srgbClr val="000000"/>
                </a:solidFill>
              </a:rPr>
              <a:t> und </a:t>
            </a:r>
            <a:r>
              <a:rPr lang="de-DE" sz="1800" u="sng" kern="0" dirty="0" smtClean="0">
                <a:solidFill>
                  <a:srgbClr val="000000"/>
                </a:solidFill>
              </a:rPr>
              <a:t>leicht zugängliche </a:t>
            </a:r>
            <a:r>
              <a:rPr lang="de-DE" sz="1800" kern="0" dirty="0" smtClean="0">
                <a:solidFill>
                  <a:srgbClr val="000000"/>
                </a:solidFill>
              </a:rPr>
              <a:t>Form</a:t>
            </a:r>
          </a:p>
          <a:p>
            <a:pPr lvl="1"/>
            <a:r>
              <a:rPr lang="de-DE" sz="1800" u="sng" kern="0" dirty="0">
                <a:solidFill>
                  <a:srgbClr val="000000"/>
                </a:solidFill>
              </a:rPr>
              <a:t>k</a:t>
            </a:r>
            <a:r>
              <a:rPr lang="de-DE" sz="1800" u="sng" kern="0" dirty="0" smtClean="0">
                <a:solidFill>
                  <a:srgbClr val="000000"/>
                </a:solidFill>
              </a:rPr>
              <a:t>lare</a:t>
            </a:r>
            <a:r>
              <a:rPr lang="de-DE" sz="1800" kern="0" dirty="0" smtClean="0">
                <a:solidFill>
                  <a:srgbClr val="000000"/>
                </a:solidFill>
              </a:rPr>
              <a:t> und </a:t>
            </a:r>
            <a:r>
              <a:rPr lang="de-DE" sz="1800" u="sng" kern="0" dirty="0" smtClean="0">
                <a:solidFill>
                  <a:srgbClr val="000000"/>
                </a:solidFill>
              </a:rPr>
              <a:t>einfache</a:t>
            </a:r>
            <a:r>
              <a:rPr lang="de-DE" sz="1800" kern="0" dirty="0" smtClean="0">
                <a:solidFill>
                  <a:srgbClr val="000000"/>
                </a:solidFill>
              </a:rPr>
              <a:t> Sprache</a:t>
            </a:r>
          </a:p>
          <a:p>
            <a:pPr lvl="1"/>
            <a:r>
              <a:rPr lang="de-DE" sz="1800" u="sng" kern="0" dirty="0">
                <a:solidFill>
                  <a:srgbClr val="000000"/>
                </a:solidFill>
              </a:rPr>
              <a:t>g</a:t>
            </a:r>
            <a:r>
              <a:rPr lang="de-DE" sz="1800" u="sng" kern="0" dirty="0" smtClean="0">
                <a:solidFill>
                  <a:srgbClr val="000000"/>
                </a:solidFill>
              </a:rPr>
              <a:t>etrennt</a:t>
            </a:r>
            <a:r>
              <a:rPr lang="de-DE" sz="1800" kern="0" dirty="0" smtClean="0">
                <a:solidFill>
                  <a:srgbClr val="000000"/>
                </a:solidFill>
              </a:rPr>
              <a:t> von anderen Inhalten</a:t>
            </a:r>
          </a:p>
          <a:p>
            <a:pPr lvl="1"/>
            <a:r>
              <a:rPr lang="de-DE" sz="1800" i="1" kern="0" dirty="0" smtClean="0">
                <a:solidFill>
                  <a:srgbClr val="000000"/>
                </a:solidFill>
              </a:rPr>
              <a:t>Besonderheit bei Kindern: </a:t>
            </a:r>
            <a:r>
              <a:rPr lang="de-DE" sz="1800" kern="0" dirty="0" smtClean="0">
                <a:solidFill>
                  <a:srgbClr val="000000"/>
                </a:solidFill>
              </a:rPr>
              <a:t>Kindgerechte Sprache bei direkt an Kindern gerichteten Verarbeitungen</a:t>
            </a:r>
            <a:endParaRPr lang="de-DE" sz="1800" b="1" kern="0" dirty="0">
              <a:solidFill>
                <a:srgbClr val="000000"/>
              </a:solidFill>
            </a:endParaRPr>
          </a:p>
          <a:p>
            <a:pPr lvl="1"/>
            <a:endParaRPr lang="de-DE" sz="1800" b="1" kern="0" dirty="0" smtClean="0">
              <a:solidFill>
                <a:srgbClr val="000000"/>
              </a:solidFill>
            </a:endParaRPr>
          </a:p>
          <a:p>
            <a:pPr lvl="2"/>
            <a:endParaRPr lang="de-DE" sz="1600" kern="0" dirty="0" smtClean="0">
              <a:solidFill>
                <a:srgbClr val="000000"/>
              </a:solidFill>
            </a:endParaRPr>
          </a:p>
          <a:p>
            <a:pPr marL="542925" lvl="2" indent="0">
              <a:buFont typeface="Wingdings" panose="05000000000000000000" pitchFamily="2" charset="2"/>
              <a:buNone/>
            </a:pPr>
            <a:endParaRPr lang="de-DE" kern="0" dirty="0">
              <a:solidFill>
                <a:srgbClr val="000000"/>
              </a:solidFill>
            </a:endParaRPr>
          </a:p>
          <a:p>
            <a:pPr marL="265112" lvl="1" indent="0">
              <a:buFont typeface="Wingdings" panose="05000000000000000000" pitchFamily="2" charset="2"/>
              <a:buNone/>
            </a:pPr>
            <a:endParaRPr lang="de-DE" sz="2800" b="1" kern="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3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06" y="1020980"/>
            <a:ext cx="8239126" cy="3084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434975" y="260350"/>
            <a:ext cx="72764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265113" algn="l"/>
              </a:tabLst>
            </a:pPr>
            <a:r>
              <a:rPr lang="de-DE" dirty="0" smtClean="0">
                <a:solidFill>
                  <a:srgbClr val="000000"/>
                </a:solidFill>
              </a:rPr>
              <a:t>VI. Einwilligung DS-GVO konform einholen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469106" y="1020980"/>
            <a:ext cx="831373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Both" startAt="2"/>
            </a:pPr>
            <a:r>
              <a:rPr lang="de-DE" b="1" dirty="0" smtClean="0">
                <a:solidFill>
                  <a:srgbClr val="000000"/>
                </a:solidFill>
              </a:rPr>
              <a:t>Inhaltliche Anforderungen an eine Einwilligung</a:t>
            </a:r>
            <a:endParaRPr lang="de-DE" dirty="0" smtClean="0">
              <a:solidFill>
                <a:srgbClr val="0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dirty="0" smtClean="0">
                <a:solidFill>
                  <a:srgbClr val="000000"/>
                </a:solidFill>
              </a:rPr>
              <a:t>Freiwilligkeit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dirty="0" smtClean="0">
                <a:solidFill>
                  <a:srgbClr val="000000"/>
                </a:solidFill>
              </a:rPr>
              <a:t>Kopplungsverbot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dirty="0" smtClean="0">
                <a:solidFill>
                  <a:srgbClr val="000000"/>
                </a:solidFill>
              </a:rPr>
              <a:t>Informiertheit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b="1" dirty="0" smtClean="0">
                <a:solidFill>
                  <a:srgbClr val="000000"/>
                </a:solidFill>
              </a:rPr>
              <a:t>Zweckbindung</a:t>
            </a:r>
            <a:r>
              <a:rPr lang="de-DE" dirty="0" smtClean="0">
                <a:solidFill>
                  <a:srgbClr val="000000"/>
                </a:solidFill>
              </a:rPr>
              <a:t>: Einwilligung </a:t>
            </a:r>
            <a:r>
              <a:rPr lang="de-DE" dirty="0">
                <a:solidFill>
                  <a:srgbClr val="000000"/>
                </a:solidFill>
              </a:rPr>
              <a:t>muss sich auf alle Verarbeitungszwecke beziehen, d</a:t>
            </a:r>
            <a:r>
              <a:rPr lang="de-DE" dirty="0" smtClean="0">
                <a:solidFill>
                  <a:srgbClr val="000000"/>
                </a:solidFill>
              </a:rPr>
              <a:t>. h</a:t>
            </a:r>
            <a:r>
              <a:rPr lang="de-DE" dirty="0">
                <a:solidFill>
                  <a:srgbClr val="000000"/>
                </a:solidFill>
              </a:rPr>
              <a:t>. Hinweis auf alle diese </a:t>
            </a:r>
            <a:r>
              <a:rPr lang="de-DE" dirty="0" smtClean="0">
                <a:solidFill>
                  <a:srgbClr val="000000"/>
                </a:solidFill>
              </a:rPr>
              <a:t>Zwecke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b="1" dirty="0" err="1" smtClean="0">
                <a:solidFill>
                  <a:srgbClr val="000000"/>
                </a:solidFill>
              </a:rPr>
              <a:t>Opt</a:t>
            </a:r>
            <a:r>
              <a:rPr lang="de-DE" b="1" dirty="0" smtClean="0">
                <a:solidFill>
                  <a:srgbClr val="000000"/>
                </a:solidFill>
              </a:rPr>
              <a:t>-In</a:t>
            </a:r>
            <a:r>
              <a:rPr lang="de-DE" dirty="0">
                <a:solidFill>
                  <a:srgbClr val="000000"/>
                </a:solidFill>
              </a:rPr>
              <a:t> </a:t>
            </a:r>
            <a:r>
              <a:rPr lang="de-DE" dirty="0" smtClean="0">
                <a:solidFill>
                  <a:srgbClr val="000000"/>
                </a:solidFill>
              </a:rPr>
              <a:t>erforderlich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dirty="0" smtClean="0">
                <a:solidFill>
                  <a:srgbClr val="000000"/>
                </a:solidFill>
              </a:rPr>
              <a:t>Kein Schriftformerfordernis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dirty="0" smtClean="0">
                <a:solidFill>
                  <a:srgbClr val="000000"/>
                </a:solidFill>
              </a:rPr>
              <a:t>Hinweis auf </a:t>
            </a:r>
            <a:r>
              <a:rPr lang="de-DE" b="1" dirty="0" smtClean="0">
                <a:solidFill>
                  <a:srgbClr val="000000"/>
                </a:solidFill>
              </a:rPr>
              <a:t>Widerrufsrecht</a:t>
            </a:r>
            <a:r>
              <a:rPr lang="de-DE" dirty="0" smtClean="0">
                <a:solidFill>
                  <a:srgbClr val="000000"/>
                </a:solidFill>
              </a:rPr>
              <a:t> spätestens im Zeitpunkt der Einholung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dirty="0" smtClean="0">
                <a:solidFill>
                  <a:srgbClr val="000000"/>
                </a:solidFill>
              </a:rPr>
              <a:t>Besondere Pflichten bei Einwilligungen von Minderjährigen: Einwilligungsfähigkeit ab 16 Jahren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e-DE" dirty="0">
              <a:solidFill>
                <a:srgbClr val="0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81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66914" y="2677886"/>
            <a:ext cx="89770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lvl="0" algn="ctr">
              <a:spcBef>
                <a:spcPts val="0"/>
              </a:spcBef>
              <a:buClr>
                <a:srgbClr val="0B3B6C"/>
              </a:buClr>
              <a:tabLst>
                <a:tab pos="358775" algn="l"/>
              </a:tabLst>
            </a:pPr>
            <a:r>
              <a:rPr lang="de-DE" sz="32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VII. Exkurs: Datenschutzkonforme Gestaltung von Webseiten</a:t>
            </a:r>
            <a:endParaRPr lang="de-DE" sz="3200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914" y="3755103"/>
            <a:ext cx="6276706" cy="2996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756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58774" y="222250"/>
            <a:ext cx="727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265113" algn="l"/>
              </a:tabLst>
            </a:pPr>
            <a:r>
              <a:rPr lang="de-DE" dirty="0" smtClean="0"/>
              <a:t>VII. Datenschutzkonforme Gestaltung von Webseiten</a:t>
            </a:r>
            <a:endParaRPr lang="de-DE" dirty="0"/>
          </a:p>
          <a:p>
            <a:pPr marL="358775" indent="-358775">
              <a:buNone/>
              <a:tabLst>
                <a:tab pos="358775" algn="l"/>
              </a:tabLst>
            </a:pP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314325" y="990600"/>
            <a:ext cx="845343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de-DE" dirty="0" smtClean="0"/>
              <a:t>Cookie-Banner</a:t>
            </a:r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400" dirty="0" smtClean="0"/>
              <a:t>Rechtsgrundlage</a:t>
            </a:r>
          </a:p>
          <a:p>
            <a:pPr marL="800100" lvl="1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400" dirty="0" smtClean="0"/>
              <a:t>Berechtigtes Interesse</a:t>
            </a:r>
          </a:p>
          <a:p>
            <a:pPr marL="1257300" lvl="2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400" b="1" dirty="0" smtClean="0"/>
              <a:t> </a:t>
            </a:r>
            <a:r>
              <a:rPr lang="de-DE" sz="2400" dirty="0" smtClean="0"/>
              <a:t>nutzerfreundliche Cookies (Warenkorb)</a:t>
            </a:r>
          </a:p>
          <a:p>
            <a:pPr marL="1257300" lvl="2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400" dirty="0" smtClean="0"/>
              <a:t>Technisch erforderlich</a:t>
            </a:r>
          </a:p>
          <a:p>
            <a:pPr marL="800100" lvl="1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400" dirty="0" smtClean="0"/>
              <a:t>Einwilligung</a:t>
            </a:r>
          </a:p>
          <a:p>
            <a:pPr marL="1257300" lvl="2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400" dirty="0" smtClean="0"/>
              <a:t>Webseiten-Analyse</a:t>
            </a:r>
          </a:p>
          <a:p>
            <a:pPr marL="1257300" lvl="2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400" dirty="0" err="1" smtClean="0"/>
              <a:t>Remarketing</a:t>
            </a:r>
            <a:r>
              <a:rPr lang="de-DE" sz="2400" dirty="0" smtClean="0"/>
              <a:t>, </a:t>
            </a:r>
            <a:r>
              <a:rPr lang="de-DE" sz="2400" dirty="0" err="1" smtClean="0"/>
              <a:t>Retargeting</a:t>
            </a:r>
            <a:endParaRPr lang="de-DE" sz="2400" dirty="0"/>
          </a:p>
          <a:p>
            <a:pPr marL="800100" lvl="1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400" dirty="0" smtClean="0"/>
              <a:t>Problem: Rechtssichere Gestaltung der Einwilligungserklärung</a:t>
            </a:r>
          </a:p>
          <a:p>
            <a:pPr lvl="2">
              <a:buClr>
                <a:schemeClr val="accent1"/>
              </a:buClr>
            </a:pPr>
            <a:endParaRPr lang="de-DE" sz="2400" dirty="0" smtClean="0"/>
          </a:p>
        </p:txBody>
      </p:sp>
    </p:spTree>
    <p:extLst>
      <p:ext uri="{BB962C8B-B14F-4D97-AF65-F5344CB8AC3E}">
        <p14:creationId xmlns:p14="http://schemas.microsoft.com/office/powerpoint/2010/main" val="125686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58774" y="222250"/>
            <a:ext cx="727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265113" algn="l"/>
              </a:tabLst>
            </a:pPr>
            <a:r>
              <a:rPr lang="de-DE" dirty="0" smtClean="0"/>
              <a:t>VII. Cookie-Banner</a:t>
            </a:r>
            <a:endParaRPr lang="de-DE" dirty="0"/>
          </a:p>
          <a:p>
            <a:pPr marL="358775" indent="-358775">
              <a:buNone/>
              <a:tabLst>
                <a:tab pos="358775" algn="l"/>
              </a:tabLst>
            </a:pP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314325" y="990600"/>
            <a:ext cx="84534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</a:pPr>
            <a:endParaRPr lang="de-DE" dirty="0" smtClean="0"/>
          </a:p>
          <a:p>
            <a:pPr lvl="2">
              <a:buClr>
                <a:schemeClr val="accent1"/>
              </a:buClr>
            </a:pPr>
            <a:endParaRPr lang="de-DE" sz="2400" dirty="0" smtClean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915" y="2416628"/>
            <a:ext cx="8529346" cy="122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9624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58774" y="222250"/>
            <a:ext cx="72764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265113" algn="l"/>
              </a:tabLst>
            </a:pPr>
            <a:r>
              <a:rPr lang="de-DE" dirty="0" smtClean="0"/>
              <a:t>VII. </a:t>
            </a:r>
            <a:r>
              <a:rPr lang="de-DE" kern="0" dirty="0" err="1"/>
              <a:t>Social</a:t>
            </a:r>
            <a:r>
              <a:rPr lang="de-DE" kern="0" dirty="0"/>
              <a:t>-Media-Plug-Ins und eingebettete </a:t>
            </a:r>
            <a:r>
              <a:rPr lang="de-DE" kern="0" dirty="0" smtClean="0"/>
              <a:t>Videos</a:t>
            </a:r>
            <a:endParaRPr lang="de-DE" kern="0" dirty="0"/>
          </a:p>
        </p:txBody>
      </p:sp>
      <p:sp>
        <p:nvSpPr>
          <p:cNvPr id="4" name="Textfeld 3"/>
          <p:cNvSpPr txBox="1"/>
          <p:nvPr/>
        </p:nvSpPr>
        <p:spPr>
          <a:xfrm>
            <a:off x="314325" y="990600"/>
            <a:ext cx="84534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de-DE" sz="2400" b="1" dirty="0" err="1" smtClean="0"/>
              <a:t>Social</a:t>
            </a:r>
            <a:r>
              <a:rPr lang="de-DE" sz="2400" b="1" dirty="0" smtClean="0"/>
              <a:t> Plug-Ins:</a:t>
            </a:r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400" dirty="0" smtClean="0"/>
              <a:t>Einwilligung</a:t>
            </a:r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400" dirty="0" smtClean="0"/>
              <a:t>Gemeinsame Verantwortlichkeit, Art. 26 DS-GVO</a:t>
            </a:r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de-DE" sz="2400" dirty="0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100" y="2583542"/>
            <a:ext cx="26289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6" descr="https://heise.cloudimg.io/bound/712x480/q70.png-lossy-70.webp-lossy-70.foil1/_www-heise-de_/ct/zcontent/14/26-hocmsmeta/1417991475696213/contentimages/image-1416818873287495.jpg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349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56594" y="2264228"/>
            <a:ext cx="2832131" cy="332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193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58774" y="222250"/>
            <a:ext cx="72764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265113" algn="l"/>
              </a:tabLst>
            </a:pPr>
            <a:r>
              <a:rPr lang="de-DE" dirty="0" smtClean="0"/>
              <a:t>VII. </a:t>
            </a:r>
            <a:r>
              <a:rPr lang="de-DE" kern="0" dirty="0" err="1"/>
              <a:t>Social</a:t>
            </a:r>
            <a:r>
              <a:rPr lang="de-DE" kern="0" dirty="0"/>
              <a:t>-Media-Plug-Ins und eingebettete </a:t>
            </a:r>
            <a:r>
              <a:rPr lang="de-DE" kern="0" dirty="0" smtClean="0"/>
              <a:t>Videos</a:t>
            </a:r>
            <a:endParaRPr lang="de-DE" kern="0" dirty="0"/>
          </a:p>
        </p:txBody>
      </p:sp>
      <p:sp>
        <p:nvSpPr>
          <p:cNvPr id="4" name="Textfeld 3"/>
          <p:cNvSpPr txBox="1"/>
          <p:nvPr/>
        </p:nvSpPr>
        <p:spPr>
          <a:xfrm>
            <a:off x="134938" y="990600"/>
            <a:ext cx="84534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</a:pPr>
            <a:endParaRPr lang="de-DE" dirty="0" smtClean="0"/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sz="2400" b="1" dirty="0" smtClean="0"/>
              <a:t>Eingebettete Videos: </a:t>
            </a:r>
            <a:r>
              <a:rPr lang="de-DE" sz="2400" b="1" dirty="0" err="1"/>
              <a:t>c’t</a:t>
            </a:r>
            <a:r>
              <a:rPr lang="de-DE" sz="2400" b="1" dirty="0"/>
              <a:t>-Projekt „</a:t>
            </a:r>
            <a:r>
              <a:rPr lang="de-DE" sz="2400" b="1" dirty="0" err="1"/>
              <a:t>Embetty</a:t>
            </a:r>
            <a:r>
              <a:rPr lang="de-DE" sz="2400" b="1" dirty="0"/>
              <a:t>“ </a:t>
            </a:r>
            <a:r>
              <a:rPr lang="de-DE" sz="2400" dirty="0" smtClean="0"/>
              <a:t> </a:t>
            </a:r>
          </a:p>
        </p:txBody>
      </p:sp>
      <p:sp>
        <p:nvSpPr>
          <p:cNvPr id="3" name="AutoShape 6" descr="https://heise.cloudimg.io/bound/712x480/q70.png-lossy-70.webp-lossy-70.foil1/_www-heise-de_/ct/zcontent/14/26-hocmsmeta/1417991475696213/contentimages/image-1416818873287495.jpg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349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5" name="AutoShape 2" descr="Aufmacherbild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44100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" name="AutoShape 4" descr="Aufmacherbild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45624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7" name="AutoShape 6" descr="Aufmacherbild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47148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835" y="1938671"/>
            <a:ext cx="6506936" cy="4366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085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58774" y="222250"/>
            <a:ext cx="727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265113" algn="l"/>
              </a:tabLst>
            </a:pPr>
            <a:r>
              <a:rPr lang="de-DE" dirty="0" smtClean="0"/>
              <a:t>VII. Google Analytics &amp; Co. richtig nutzen</a:t>
            </a:r>
            <a:endParaRPr lang="de-DE" dirty="0"/>
          </a:p>
          <a:p>
            <a:pPr marL="358775" indent="-358775">
              <a:buNone/>
              <a:tabLst>
                <a:tab pos="358775" algn="l"/>
              </a:tabLst>
            </a:pP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314325" y="990600"/>
            <a:ext cx="84534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dirty="0"/>
              <a:t>Einwilligung einholen (Achtung: keine Auftragsverarbeitung mehr!)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dirty="0" smtClean="0"/>
              <a:t>Anonymisierte IP-Adresse (</a:t>
            </a:r>
            <a:r>
              <a:rPr lang="de-DE" dirty="0" err="1" smtClean="0"/>
              <a:t>anonymizeIP</a:t>
            </a:r>
            <a:r>
              <a:rPr lang="de-DE" dirty="0" smtClean="0"/>
              <a:t>)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dirty="0" smtClean="0"/>
              <a:t>14 Monate Aufbewahrungsfrist der Daten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dirty="0" smtClean="0"/>
              <a:t>Deaktivieren „Bei neuer Aktivität zurücksetzen“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dirty="0" smtClean="0"/>
              <a:t>Browser-Add-On zur Deaktivierung von Google Analytics hinzufügen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de-DE" dirty="0" smtClean="0"/>
              <a:t>Datenverarbeitung und Umfang in Datenschutzerklärung aufnehmen</a:t>
            </a:r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de-DE" sz="2400" dirty="0" smtClean="0"/>
          </a:p>
        </p:txBody>
      </p:sp>
    </p:spTree>
    <p:extLst>
      <p:ext uri="{BB962C8B-B14F-4D97-AF65-F5344CB8AC3E}">
        <p14:creationId xmlns:p14="http://schemas.microsoft.com/office/powerpoint/2010/main" val="279064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302400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buClr>
                <a:srgbClr val="0B3B6C"/>
              </a:buClr>
              <a:tabLst>
                <a:tab pos="358775" algn="l"/>
              </a:tabLst>
            </a:pPr>
            <a:r>
              <a:rPr lang="de-DE" sz="32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VIII. Auftragsverarbeitungsverträge abschließen</a:t>
            </a:r>
            <a:endParaRPr lang="de-DE" sz="3200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279" y="3608775"/>
            <a:ext cx="2073314" cy="2073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216" y="3608774"/>
            <a:ext cx="2202247" cy="2838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" y="901418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112" y="893424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" y="3771391"/>
            <a:ext cx="2562225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9731" y="1323467"/>
            <a:ext cx="2886075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217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319087" y="1553400"/>
            <a:ext cx="8613775" cy="488050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42925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8038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073150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3985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400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6pPr>
            <a:lvl7pPr marL="2857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7pPr>
            <a:lvl8pPr marL="3314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8pPr>
            <a:lvl9pPr marL="3771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defTabSz="1073150">
              <a:buFont typeface="Wingdings" panose="05000000000000000000" pitchFamily="2" charset="2"/>
              <a:buNone/>
              <a:tabLst>
                <a:tab pos="4040188" algn="l"/>
              </a:tabLst>
            </a:pPr>
            <a:r>
              <a:rPr lang="de-DE" sz="2000" b="1" kern="0" dirty="0" smtClean="0">
                <a:solidFill>
                  <a:srgbClr val="000000"/>
                </a:solidFill>
              </a:rPr>
              <a:t>	</a:t>
            </a:r>
            <a:r>
              <a:rPr lang="de-DE" sz="1600" b="1" kern="0" dirty="0" smtClean="0">
                <a:solidFill>
                  <a:srgbClr val="000000"/>
                </a:solidFill>
              </a:rPr>
              <a:t>Dr. Anke Thiedemann</a:t>
            </a:r>
            <a:r>
              <a:rPr lang="de-DE" sz="1600" b="1" kern="0" dirty="0">
                <a:solidFill>
                  <a:srgbClr val="000000"/>
                </a:solidFill>
              </a:rPr>
              <a:t>	</a:t>
            </a:r>
            <a:endParaRPr lang="de-DE" sz="1600" b="1" kern="0" dirty="0" smtClean="0">
              <a:solidFill>
                <a:srgbClr val="000000"/>
              </a:solidFill>
            </a:endParaRPr>
          </a:p>
          <a:p>
            <a:pPr marL="0" indent="0" defTabSz="1073150">
              <a:buFont typeface="Wingdings" panose="05000000000000000000" pitchFamily="2" charset="2"/>
              <a:buNone/>
              <a:tabLst>
                <a:tab pos="4040188" algn="l"/>
              </a:tabLst>
            </a:pPr>
            <a:r>
              <a:rPr lang="de-DE" sz="1600" b="1" kern="0" dirty="0">
                <a:solidFill>
                  <a:srgbClr val="000000"/>
                </a:solidFill>
              </a:rPr>
              <a:t> </a:t>
            </a:r>
            <a:r>
              <a:rPr lang="de-DE" sz="1600" b="1" kern="0" dirty="0" smtClean="0">
                <a:solidFill>
                  <a:srgbClr val="000000"/>
                </a:solidFill>
              </a:rPr>
              <a:t>                                                                      </a:t>
            </a:r>
            <a:r>
              <a:rPr lang="de-DE" sz="1600" kern="0" dirty="0" smtClean="0">
                <a:solidFill>
                  <a:srgbClr val="000000"/>
                </a:solidFill>
              </a:rPr>
              <a:t>Fachanwältin</a:t>
            </a:r>
            <a:r>
              <a:rPr lang="de-DE" sz="1600" kern="0" dirty="0">
                <a:solidFill>
                  <a:srgbClr val="000000"/>
                </a:solidFill>
              </a:rPr>
              <a:t> </a:t>
            </a:r>
            <a:r>
              <a:rPr lang="de-DE" sz="1600" kern="0" dirty="0" smtClean="0">
                <a:solidFill>
                  <a:srgbClr val="000000"/>
                </a:solidFill>
              </a:rPr>
              <a:t>für IT-Recht</a:t>
            </a:r>
          </a:p>
          <a:p>
            <a:pPr marL="0" indent="0" defTabSz="1073150">
              <a:buFont typeface="Wingdings" panose="05000000000000000000" pitchFamily="2" charset="2"/>
              <a:buNone/>
              <a:tabLst>
                <a:tab pos="4040188" algn="l"/>
              </a:tabLst>
            </a:pPr>
            <a:r>
              <a:rPr lang="de-DE" sz="1600" kern="0" dirty="0" smtClean="0">
                <a:solidFill>
                  <a:srgbClr val="000000"/>
                </a:solidFill>
              </a:rPr>
              <a:t>	Zertifizierte Datenschutzbeauftragte des TÜV 	Süd</a:t>
            </a:r>
          </a:p>
          <a:p>
            <a:pPr marL="0" indent="0" defTabSz="1073150">
              <a:buFont typeface="Wingdings" panose="05000000000000000000" pitchFamily="2" charset="2"/>
              <a:buNone/>
              <a:tabLst>
                <a:tab pos="4040188" algn="l"/>
              </a:tabLst>
            </a:pPr>
            <a:r>
              <a:rPr kumimoji="1" lang="de-DE" sz="1600" b="1" kern="0" dirty="0">
                <a:solidFill>
                  <a:srgbClr val="000000"/>
                </a:solidFill>
              </a:rPr>
              <a:t>	</a:t>
            </a:r>
            <a:r>
              <a:rPr kumimoji="1" lang="de-DE" sz="1600" kern="0" dirty="0" smtClean="0">
                <a:solidFill>
                  <a:srgbClr val="000000"/>
                </a:solidFill>
              </a:rPr>
              <a:t>RWT Anwaltskanzlei GmbH</a:t>
            </a:r>
            <a:br>
              <a:rPr kumimoji="1" lang="de-DE" sz="1600" kern="0" dirty="0" smtClean="0">
                <a:solidFill>
                  <a:srgbClr val="000000"/>
                </a:solidFill>
              </a:rPr>
            </a:br>
            <a:r>
              <a:rPr kumimoji="1" lang="de-DE" sz="1600" kern="0" dirty="0" smtClean="0">
                <a:solidFill>
                  <a:srgbClr val="000000"/>
                </a:solidFill>
              </a:rPr>
              <a:t>	Tel.: 07121 489-251			anke.thiedemann</a:t>
            </a:r>
            <a:r>
              <a:rPr lang="de-DE" sz="1600" kern="0" dirty="0" smtClean="0">
                <a:solidFill>
                  <a:srgbClr val="000000"/>
                </a:solidFill>
              </a:rPr>
              <a:t>@rwt-gruppe.de</a:t>
            </a:r>
          </a:p>
          <a:p>
            <a:pPr marL="0" indent="0" defTabSz="1073150">
              <a:buFont typeface="Wingdings" panose="05000000000000000000" pitchFamily="2" charset="2"/>
              <a:buNone/>
            </a:pPr>
            <a:endParaRPr lang="de-DE" sz="1600" kern="0" dirty="0" smtClean="0">
              <a:solidFill>
                <a:srgbClr val="F1AB00"/>
              </a:solidFill>
            </a:endParaRPr>
          </a:p>
          <a:p>
            <a:pPr marL="0" indent="0" defTabSz="1073150">
              <a:buFont typeface="Wingdings" panose="05000000000000000000" pitchFamily="2" charset="2"/>
              <a:buNone/>
            </a:pPr>
            <a:r>
              <a:rPr lang="de-DE" sz="1600" kern="0" dirty="0" smtClean="0">
                <a:solidFill>
                  <a:srgbClr val="F1AB00"/>
                </a:solidFill>
              </a:rPr>
              <a:t>			 </a:t>
            </a:r>
            <a:r>
              <a:rPr lang="de-DE" sz="1600" kern="0" dirty="0" smtClean="0">
                <a:solidFill>
                  <a:srgbClr val="000000"/>
                </a:solidFill>
              </a:rPr>
              <a:t>ok</a:t>
            </a:r>
          </a:p>
          <a:p>
            <a:pPr marL="0" indent="0" defTabSz="2462213">
              <a:buFont typeface="Wingdings" panose="05000000000000000000" pitchFamily="2" charset="2"/>
              <a:buNone/>
              <a:tabLst>
                <a:tab pos="4040188" algn="l"/>
              </a:tabLst>
            </a:pPr>
            <a:r>
              <a:rPr lang="de-DE" sz="1600" b="1" kern="0" dirty="0">
                <a:solidFill>
                  <a:srgbClr val="000000"/>
                </a:solidFill>
              </a:rPr>
              <a:t>	 </a:t>
            </a:r>
            <a:r>
              <a:rPr lang="de-DE" sz="1600" b="1" kern="0" dirty="0" smtClean="0">
                <a:solidFill>
                  <a:srgbClr val="000000"/>
                </a:solidFill>
              </a:rPr>
              <a:t> </a:t>
            </a:r>
            <a:br>
              <a:rPr lang="de-DE" sz="1600" b="1" kern="0" dirty="0" smtClean="0">
                <a:solidFill>
                  <a:srgbClr val="000000"/>
                </a:solidFill>
              </a:rPr>
            </a:br>
            <a:endParaRPr lang="de-DE" sz="1600" b="1" kern="0" dirty="0" smtClean="0">
              <a:solidFill>
                <a:srgbClr val="000000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31800" y="867600"/>
            <a:ext cx="8388350" cy="6858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StoneSans LT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StoneSans LT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StoneSans LT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StoneSans LT" pitchFamily="2" charset="0"/>
              </a:defRPr>
            </a:lvl5pPr>
            <a:lvl6pPr marL="4572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StoneSans LT" pitchFamily="2" charset="0"/>
              </a:defRPr>
            </a:lvl6pPr>
            <a:lvl7pPr marL="9144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StoneSans LT" pitchFamily="2" charset="0"/>
              </a:defRPr>
            </a:lvl7pPr>
            <a:lvl8pPr marL="13716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StoneSans LT" pitchFamily="2" charset="0"/>
              </a:defRPr>
            </a:lvl8pPr>
            <a:lvl9pPr marL="18288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StoneSans LT" pitchFamily="2" charset="0"/>
              </a:defRPr>
            </a:lvl9pPr>
          </a:lstStyle>
          <a:p>
            <a:r>
              <a:rPr lang="de-DE" kern="0" dirty="0" smtClean="0">
                <a:solidFill>
                  <a:srgbClr val="000000"/>
                </a:solidFill>
              </a:rPr>
              <a:t>RWT Ansprechpartnerin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1" y="1673105"/>
            <a:ext cx="3566886" cy="2440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953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74332" y="241300"/>
            <a:ext cx="727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Clr>
                <a:schemeClr val="accent2"/>
              </a:buClr>
              <a:tabLst>
                <a:tab pos="265113" algn="l"/>
              </a:tabLst>
            </a:pPr>
            <a:r>
              <a:rPr lang="de-DE" dirty="0" smtClean="0"/>
              <a:t>I. </a:t>
            </a:r>
            <a:r>
              <a:rPr lang="de-DE" dirty="0"/>
              <a:t>Fallübersicht</a:t>
            </a:r>
          </a:p>
          <a:p>
            <a:pPr>
              <a:buClr>
                <a:schemeClr val="accent2"/>
              </a:buClr>
              <a:tabLst>
                <a:tab pos="265113" algn="l"/>
              </a:tabLst>
            </a:pPr>
            <a:endParaRPr lang="de-DE" dirty="0"/>
          </a:p>
        </p:txBody>
      </p:sp>
      <p:sp>
        <p:nvSpPr>
          <p:cNvPr id="3" name="Inhaltsplatzhalter 2"/>
          <p:cNvSpPr txBox="1">
            <a:spLocks/>
          </p:cNvSpPr>
          <p:nvPr/>
        </p:nvSpPr>
        <p:spPr>
          <a:xfrm>
            <a:off x="355600" y="990000"/>
            <a:ext cx="8388350" cy="5201536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42925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8038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073150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3985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400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6pPr>
            <a:lvl7pPr marL="2857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7pPr>
            <a:lvl8pPr marL="3314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8pPr>
            <a:lvl9pPr marL="3771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9pPr>
          </a:lstStyle>
          <a:p>
            <a:pPr marL="265112" lvl="1" indent="0">
              <a:buNone/>
            </a:pPr>
            <a:endParaRPr lang="de-DE" sz="2800" kern="0" dirty="0" smtClean="0"/>
          </a:p>
          <a:p>
            <a:pPr marL="265112" lvl="1" indent="0">
              <a:buNone/>
            </a:pPr>
            <a:endParaRPr lang="de-DE" sz="2800" kern="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507" y="887631"/>
            <a:ext cx="6108453" cy="5410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49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1963" y="2160588"/>
            <a:ext cx="8304212" cy="1800000"/>
          </a:xfrm>
          <a:prstGeom prst="rect">
            <a:avLst/>
          </a:prstGeom>
          <a:noFill/>
          <a:ln w="9525" algn="ctr">
            <a:solidFill>
              <a:srgbClr val="0B3B6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84188" y="2252663"/>
            <a:ext cx="8291512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57263" eaLnBrk="1" hangingPunct="1">
              <a:tabLst>
                <a:tab pos="8070850" algn="r"/>
              </a:tabLst>
            </a:pPr>
            <a:r>
              <a:rPr kumimoji="1" lang="en-US" sz="1200" b="1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kumimoji="1" lang="en-US" sz="1200" b="1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RWT </a:t>
            </a:r>
            <a:r>
              <a:rPr kumimoji="1" lang="en-US" sz="1200" b="1" i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Anwaltskanzlei</a:t>
            </a:r>
            <a:r>
              <a:rPr kumimoji="1" lang="en-US" sz="1200" b="1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GmbH </a:t>
            </a:r>
            <a:r>
              <a:rPr kumimoji="1" lang="en-US" sz="1200" b="1" i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Rechtsanwaltsgesellschaft</a:t>
            </a:r>
            <a:r>
              <a:rPr kumimoji="1" lang="en-US" sz="1200" b="1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kumimoji="1" lang="de-DE" sz="1200" b="1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Rechtsstand Januar 2020</a:t>
            </a:r>
          </a:p>
          <a:p>
            <a:pPr defTabSz="957263" eaLnBrk="1" hangingPunct="1">
              <a:tabLst>
                <a:tab pos="8070850" algn="r"/>
              </a:tabLst>
            </a:pPr>
            <a:r>
              <a:rPr kumimoji="1" lang="de-DE" sz="12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Alle </a:t>
            </a:r>
            <a:r>
              <a:rPr kumimoji="1" lang="de-DE" sz="12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Informationen und Angaben erfolgen ohne </a:t>
            </a:r>
            <a:r>
              <a:rPr kumimoji="1" lang="de-DE" sz="12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Gewähr.</a:t>
            </a:r>
            <a:r>
              <a:rPr kumimoji="1" lang="de-DE" sz="1200" b="1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1" lang="de-DE" sz="12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Für </a:t>
            </a:r>
            <a:r>
              <a:rPr kumimoji="1" lang="de-DE" sz="12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etwaige Informationsfehler übernehmen wir keine Haftung.</a:t>
            </a:r>
          </a:p>
          <a:p>
            <a:pPr eaLnBrk="1" hangingPunct="1"/>
            <a:r>
              <a:rPr kumimoji="1" lang="de-DE" sz="12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Der Inhalt dieses Vortrages soll keine abschließende Informationen zum Vortragsthema bereitstellen oder eine Beratung ganz oder teilweise ersetzen. Auf Wunsch steht die </a:t>
            </a:r>
            <a:r>
              <a:rPr kumimoji="1" lang="en-US" sz="1200" b="1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RWT </a:t>
            </a:r>
            <a:r>
              <a:rPr kumimoji="1" lang="en-US" sz="1200" b="1" i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Anwaltskanzlei</a:t>
            </a:r>
            <a:r>
              <a:rPr kumimoji="1" lang="en-US" sz="1200" b="1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GmbH </a:t>
            </a:r>
            <a:r>
              <a:rPr kumimoji="1" lang="de-DE" sz="12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hierfür </a:t>
            </a:r>
            <a:r>
              <a:rPr kumimoji="1" lang="de-DE" sz="12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gerne zur Verfügung</a:t>
            </a:r>
            <a:r>
              <a:rPr kumimoji="1" lang="de-DE" sz="12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  <a:endParaRPr kumimoji="1" lang="de-DE" sz="1200" i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kumimoji="1" lang="de-DE" sz="12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Der Vortrag unterliegt urheberrechtlichem Schutz. Kein Teil der Werkes darf in irgendeiner Form (Druck, Fotokopie, Mikrofilm oder einem anderen Verfahren) ohne schriftliche Genehmigung der </a:t>
            </a:r>
            <a:r>
              <a:rPr kumimoji="1" lang="en-US" sz="1200" b="1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RWT </a:t>
            </a:r>
            <a:r>
              <a:rPr kumimoji="1" lang="en-US" sz="1200" b="1" i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Anwaltskanzlei</a:t>
            </a:r>
            <a:r>
              <a:rPr kumimoji="1" lang="en-US" sz="1200" b="1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GmbH</a:t>
            </a:r>
            <a:r>
              <a:rPr kumimoji="1" lang="de-DE" sz="12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1" lang="de-DE" sz="12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reproduziert oder unter Verwendung elektronischer Systeme gespeichert oder verbreitet werden.</a:t>
            </a:r>
            <a:endParaRPr kumimoji="1" lang="de-DE" sz="1200" b="1" i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spcBef>
                <a:spcPct val="50000"/>
              </a:spcBef>
            </a:pPr>
            <a:endParaRPr lang="de-DE" sz="1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2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74332" y="241300"/>
            <a:ext cx="72764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Clr>
                <a:schemeClr val="accent2"/>
              </a:buClr>
              <a:tabLst>
                <a:tab pos="265113" algn="l"/>
              </a:tabLst>
            </a:pPr>
            <a:r>
              <a:rPr lang="de-DE" dirty="0" smtClean="0"/>
              <a:t>I. Fallübersicht</a:t>
            </a:r>
            <a:endParaRPr lang="de-DE" dirty="0"/>
          </a:p>
        </p:txBody>
      </p:sp>
      <p:sp>
        <p:nvSpPr>
          <p:cNvPr id="3" name="Inhaltsplatzhalter 2"/>
          <p:cNvSpPr txBox="1">
            <a:spLocks/>
          </p:cNvSpPr>
          <p:nvPr/>
        </p:nvSpPr>
        <p:spPr>
          <a:xfrm>
            <a:off x="355600" y="990000"/>
            <a:ext cx="8388350" cy="5201536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42925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8038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073150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3985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400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6pPr>
            <a:lvl7pPr marL="2857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7pPr>
            <a:lvl8pPr marL="3314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8pPr>
            <a:lvl9pPr marL="3771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9pPr>
          </a:lstStyle>
          <a:p>
            <a:pPr marL="265112" lvl="1" indent="0">
              <a:buNone/>
            </a:pPr>
            <a:endParaRPr lang="de-DE" sz="2800" kern="0" dirty="0" smtClean="0"/>
          </a:p>
          <a:p>
            <a:pPr marL="265112" lvl="1" indent="0">
              <a:buNone/>
            </a:pPr>
            <a:endParaRPr lang="de-DE" sz="2800" kern="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434" y="941443"/>
            <a:ext cx="5695638" cy="5592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757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74332" y="241300"/>
            <a:ext cx="72764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Clr>
                <a:schemeClr val="accent2"/>
              </a:buClr>
              <a:tabLst>
                <a:tab pos="265113" algn="l"/>
              </a:tabLst>
            </a:pPr>
            <a:r>
              <a:rPr lang="de-DE" dirty="0" smtClean="0"/>
              <a:t>I. Fallübersicht</a:t>
            </a:r>
          </a:p>
        </p:txBody>
      </p:sp>
      <p:sp>
        <p:nvSpPr>
          <p:cNvPr id="3" name="Inhaltsplatzhalter 2"/>
          <p:cNvSpPr txBox="1">
            <a:spLocks/>
          </p:cNvSpPr>
          <p:nvPr/>
        </p:nvSpPr>
        <p:spPr>
          <a:xfrm>
            <a:off x="355600" y="990000"/>
            <a:ext cx="8388350" cy="5201536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42925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8038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073150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3985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400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6pPr>
            <a:lvl7pPr marL="2857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7pPr>
            <a:lvl8pPr marL="3314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8pPr>
            <a:lvl9pPr marL="3771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9pPr>
          </a:lstStyle>
          <a:p>
            <a:pPr marL="265112" lvl="1" indent="0">
              <a:buNone/>
            </a:pPr>
            <a:endParaRPr lang="de-DE" sz="2800" kern="0" dirty="0" smtClean="0"/>
          </a:p>
          <a:p>
            <a:pPr marL="265112" lvl="1" indent="0">
              <a:buNone/>
            </a:pPr>
            <a:endParaRPr lang="de-DE" sz="2800" kern="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75" y="1005840"/>
            <a:ext cx="7046736" cy="507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335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74332" y="241300"/>
            <a:ext cx="727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Clr>
                <a:schemeClr val="accent2"/>
              </a:buClr>
              <a:tabLst>
                <a:tab pos="265113" algn="l"/>
              </a:tabLst>
            </a:pPr>
            <a:r>
              <a:rPr lang="de-DE" dirty="0" smtClean="0"/>
              <a:t>I. Fallübersicht</a:t>
            </a:r>
          </a:p>
          <a:p>
            <a:pPr>
              <a:buClr>
                <a:schemeClr val="accent2"/>
              </a:buClr>
              <a:tabLst>
                <a:tab pos="265113" algn="l"/>
              </a:tabLst>
            </a:pPr>
            <a:endParaRPr lang="de-DE" dirty="0"/>
          </a:p>
        </p:txBody>
      </p:sp>
      <p:sp>
        <p:nvSpPr>
          <p:cNvPr id="3" name="Inhaltsplatzhalter 2"/>
          <p:cNvSpPr txBox="1">
            <a:spLocks/>
          </p:cNvSpPr>
          <p:nvPr/>
        </p:nvSpPr>
        <p:spPr>
          <a:xfrm>
            <a:off x="355600" y="990000"/>
            <a:ext cx="8388350" cy="5201536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42925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8038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073150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3985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400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6pPr>
            <a:lvl7pPr marL="2857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7pPr>
            <a:lvl8pPr marL="3314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8pPr>
            <a:lvl9pPr marL="3771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9pPr>
          </a:lstStyle>
          <a:p>
            <a:pPr marL="265112" lvl="1" indent="0">
              <a:buNone/>
            </a:pPr>
            <a:endParaRPr lang="de-DE" sz="2800" kern="0" dirty="0" smtClean="0"/>
          </a:p>
          <a:p>
            <a:pPr marL="265112" lvl="1" indent="0">
              <a:buNone/>
            </a:pPr>
            <a:endParaRPr lang="de-DE" sz="2800" kern="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13" y="801012"/>
            <a:ext cx="7812087" cy="591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55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74332" y="241300"/>
            <a:ext cx="72764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Clr>
                <a:schemeClr val="accent2"/>
              </a:buClr>
              <a:tabLst>
                <a:tab pos="265113" algn="l"/>
              </a:tabLst>
            </a:pPr>
            <a:r>
              <a:rPr lang="de-DE" dirty="0" smtClean="0"/>
              <a:t>I. Fallübersicht</a:t>
            </a:r>
            <a:endParaRPr lang="de-DE" dirty="0"/>
          </a:p>
        </p:txBody>
      </p:sp>
      <p:sp>
        <p:nvSpPr>
          <p:cNvPr id="3" name="Inhaltsplatzhalter 2"/>
          <p:cNvSpPr txBox="1">
            <a:spLocks/>
          </p:cNvSpPr>
          <p:nvPr/>
        </p:nvSpPr>
        <p:spPr>
          <a:xfrm>
            <a:off x="355600" y="990000"/>
            <a:ext cx="8388350" cy="5201536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42925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8038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073150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3985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400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6pPr>
            <a:lvl7pPr marL="2857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7pPr>
            <a:lvl8pPr marL="3314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8pPr>
            <a:lvl9pPr marL="3771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9pPr>
          </a:lstStyle>
          <a:p>
            <a:pPr marL="265112" lvl="1" indent="0">
              <a:buNone/>
            </a:pPr>
            <a:endParaRPr lang="de-DE" sz="2800" kern="0" dirty="0" smtClean="0"/>
          </a:p>
          <a:p>
            <a:pPr marL="265112" lvl="1" indent="0">
              <a:buNone/>
            </a:pPr>
            <a:endParaRPr lang="de-DE" sz="2800" kern="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5" y="968375"/>
            <a:ext cx="5846763" cy="491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988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74332" y="241300"/>
            <a:ext cx="727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Clr>
                <a:schemeClr val="accent2"/>
              </a:buClr>
              <a:tabLst>
                <a:tab pos="265113" algn="l"/>
              </a:tabLst>
            </a:pPr>
            <a:r>
              <a:rPr lang="de-DE" dirty="0" smtClean="0"/>
              <a:t>I. </a:t>
            </a:r>
            <a:r>
              <a:rPr lang="de-DE" b="1" dirty="0" smtClean="0"/>
              <a:t>Fallübersicht: EuGH-Urteil Facebook-</a:t>
            </a:r>
            <a:r>
              <a:rPr lang="de-DE" b="1" dirty="0" err="1" smtClean="0"/>
              <a:t>Fanpages</a:t>
            </a:r>
            <a:endParaRPr lang="de-DE" b="1" dirty="0"/>
          </a:p>
          <a:p>
            <a:pPr>
              <a:buClr>
                <a:schemeClr val="accent2"/>
              </a:buClr>
              <a:tabLst>
                <a:tab pos="265113" algn="l"/>
              </a:tabLst>
            </a:pPr>
            <a:endParaRPr lang="de-DE" dirty="0"/>
          </a:p>
        </p:txBody>
      </p:sp>
      <p:sp>
        <p:nvSpPr>
          <p:cNvPr id="3" name="Inhaltsplatzhalter 2"/>
          <p:cNvSpPr txBox="1">
            <a:spLocks/>
          </p:cNvSpPr>
          <p:nvPr/>
        </p:nvSpPr>
        <p:spPr>
          <a:xfrm>
            <a:off x="355600" y="990000"/>
            <a:ext cx="8388350" cy="5201536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42925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8038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073150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339850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B3B6C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400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6pPr>
            <a:lvl7pPr marL="2857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7pPr>
            <a:lvl8pPr marL="3314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8pPr>
            <a:lvl9pPr marL="3771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9pPr>
          </a:lstStyle>
          <a:p>
            <a:pPr marL="265112" lvl="1" indent="0">
              <a:buNone/>
            </a:pPr>
            <a:endParaRPr lang="de-DE" sz="2800" kern="0" dirty="0" smtClean="0"/>
          </a:p>
          <a:p>
            <a:pPr marL="265112" lvl="1" indent="0">
              <a:buNone/>
            </a:pPr>
            <a:endParaRPr lang="de-DE" sz="2800" kern="0" dirty="0"/>
          </a:p>
        </p:txBody>
      </p:sp>
      <p:sp>
        <p:nvSpPr>
          <p:cNvPr id="7" name="AutoShape 6" descr="Bildergebnis für eugh facebook fanpages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8" name="AutoShape 8" descr="Bildergebnis für eugh facebook fanpages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125" y="1315554"/>
            <a:ext cx="6591299" cy="3698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560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>
</file>

<file path=ppt/theme/theme1.xml><?xml version="1.0" encoding="utf-8"?>
<a:theme xmlns:a="http://schemas.openxmlformats.org/drawingml/2006/main" name="RWT und Crowe Präsentation">
  <a:themeElements>
    <a:clrScheme name="RWT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B3B6C"/>
      </a:accent1>
      <a:accent2>
        <a:srgbClr val="00204E"/>
      </a:accent2>
      <a:accent3>
        <a:srgbClr val="F1AB00"/>
      </a:accent3>
      <a:accent4>
        <a:srgbClr val="808080"/>
      </a:accent4>
      <a:accent5>
        <a:srgbClr val="859DB5"/>
      </a:accent5>
      <a:accent6>
        <a:srgbClr val="BFBFBF"/>
      </a:accent6>
      <a:hlink>
        <a:srgbClr val="CCCCFF"/>
      </a:hlink>
      <a:folHlink>
        <a:srgbClr val="B2B2B2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bg2"/>
          </a:solidFill>
        </a:ln>
      </a:spPr>
      <a:bodyPr rtlCol="0" anchor="ctr"/>
      <a:lstStyle>
        <a:defPPr algn="ctr">
          <a:defRPr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Cowe_Horwath_PPT_Template_Whi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we_Horwath_PPT_Template_Whi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we_Horwath_PPT_Template_Whi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we_Horwath_PPT_Template_Whi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we_Horwath_PPT_Template_Whi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we_Horwath_PPT_Template_Whi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we_Horwath_PPT_Template_Whi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BSO999929 xmlns="http://www.datev.de/BSOffice/999929">e101a840-71b3-4abd-91c1-346ab1cb1f5b</BSO999929>
</file>

<file path=customXml/itemProps1.xml><?xml version="1.0" encoding="utf-8"?>
<ds:datastoreItem xmlns:ds="http://schemas.openxmlformats.org/officeDocument/2006/customXml" ds:itemID="{C19E73C7-EC35-42F1-9FA8-098E4B5862DF}">
  <ds:schemaRefs>
    <ds:schemaRef ds:uri="http://www.datev.de/BSOffice/99992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RWT und Crowe Präsentation</Template>
  <TotalTime>0</TotalTime>
  <Words>742</Words>
  <Application>Microsoft Office PowerPoint</Application>
  <PresentationFormat>Bildschirmpräsentation (4:3)</PresentationFormat>
  <Paragraphs>143</Paragraphs>
  <Slides>40</Slides>
  <Notes>4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40</vt:i4>
      </vt:variant>
    </vt:vector>
  </HeadingPairs>
  <TitlesOfParts>
    <vt:vector size="41" baseType="lpstr">
      <vt:lpstr>RWT und Crowe 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RWT GmbH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bec</dc:creator>
  <cp:lastModifiedBy>drth</cp:lastModifiedBy>
  <cp:revision>263</cp:revision>
  <cp:lastPrinted>2018-11-28T16:33:23Z</cp:lastPrinted>
  <dcterms:created xsi:type="dcterms:W3CDTF">2018-11-27T13:45:52Z</dcterms:created>
  <dcterms:modified xsi:type="dcterms:W3CDTF">2020-01-13T20:06:20Z</dcterms:modified>
</cp:coreProperties>
</file>